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Relationship Id="rId7" Type="http://schemas.openxmlformats.org/officeDocument/2006/relationships/image" Target="../media/image8.jpg"/><Relationship Id="rId8" Type="http://schemas.openxmlformats.org/officeDocument/2006/relationships/image" Target="../media/image9.png"/><Relationship Id="rId9" Type="http://schemas.openxmlformats.org/officeDocument/2006/relationships/image" Target="../media/image10.jpg"/><Relationship Id="rId10" Type="http://schemas.openxmlformats.org/officeDocument/2006/relationships/image" Target="../media/image11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6328028"/>
            <a:ext cx="5964555" cy="35648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7056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Получение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диплома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профессиональной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переподготовке</a:t>
            </a:r>
            <a:endParaRPr sz="14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290"/>
              </a:spcBef>
            </a:pPr>
            <a:r>
              <a:rPr dirty="0" sz="1200" b="1">
                <a:latin typeface="Times New Roman"/>
                <a:cs typeface="Times New Roman"/>
              </a:rPr>
              <a:t>Квалификация: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«Разработчик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аналитик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компьютерных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систем»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Форма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обучения: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Очная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применением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дистанционных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образовательных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технологий, </a:t>
            </a:r>
            <a:r>
              <a:rPr dirty="0" sz="1200">
                <a:latin typeface="Times New Roman"/>
                <a:cs typeface="Times New Roman"/>
              </a:rPr>
              <a:t>инновационных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технологий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методик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обучения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(без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отрыва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от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основной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образовательной программы)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285"/>
              </a:spcBef>
            </a:pPr>
            <a:r>
              <a:rPr dirty="0" sz="1200" b="1">
                <a:latin typeface="Times New Roman"/>
                <a:cs typeface="Times New Roman"/>
              </a:rPr>
              <a:t>Срок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освоения: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256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часов,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9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месяцев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(ежегодно,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октябрь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июнь).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0"/>
              </a:lnSpc>
              <a:spcBef>
                <a:spcPts val="1340"/>
              </a:spcBef>
            </a:pPr>
            <a:r>
              <a:rPr dirty="0" sz="1200" spc="-10" b="1">
                <a:latin typeface="Times New Roman"/>
                <a:cs typeface="Times New Roman"/>
              </a:rPr>
              <a:t>Образовательные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модули: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Раздел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Цифровая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инженерия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здравоохранения</a:t>
            </a:r>
            <a:endParaRPr sz="1200">
              <a:latin typeface="Times New Roman"/>
              <a:cs typeface="Times New Roman"/>
            </a:endParaRPr>
          </a:p>
          <a:p>
            <a:pPr marL="12700" marR="735965">
              <a:lnSpc>
                <a:spcPts val="1380"/>
              </a:lnSpc>
              <a:spcBef>
                <a:spcPts val="70"/>
              </a:spcBef>
            </a:pPr>
            <a:r>
              <a:rPr dirty="0" sz="1200">
                <a:latin typeface="Times New Roman"/>
                <a:cs typeface="Times New Roman"/>
              </a:rPr>
              <a:t>Раздел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2.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Введение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программирование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Python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медицинских </a:t>
            </a:r>
            <a:r>
              <a:rPr dirty="0" sz="1200" spc="-10">
                <a:latin typeface="Times New Roman"/>
                <a:cs typeface="Times New Roman"/>
              </a:rPr>
              <a:t>приложениях </a:t>
            </a:r>
            <a:r>
              <a:rPr dirty="0" sz="1200">
                <a:latin typeface="Times New Roman"/>
                <a:cs typeface="Times New Roman"/>
              </a:rPr>
              <a:t>Раздел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3.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Инженерия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искусственного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интеллекта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медицине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dirty="0" sz="1200">
                <a:latin typeface="Times New Roman"/>
                <a:cs typeface="Times New Roman"/>
              </a:rPr>
              <a:t>Раздел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Вычислительная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анатомия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базе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технологий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AR/VR</a:t>
            </a:r>
            <a:endParaRPr sz="1200">
              <a:latin typeface="Times New Roman"/>
              <a:cs typeface="Times New Roman"/>
            </a:endParaRPr>
          </a:p>
          <a:p>
            <a:pPr marL="12700" marR="27241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Times New Roman"/>
                <a:cs typeface="Times New Roman"/>
              </a:rPr>
              <a:t>Раздел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5.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Телемедицина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системы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поддержки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принятия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врачебных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решений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(СППВР) </a:t>
            </a:r>
            <a:r>
              <a:rPr dirty="0" sz="1200">
                <a:latin typeface="Times New Roman"/>
                <a:cs typeface="Times New Roman"/>
              </a:rPr>
              <a:t>Раздел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Трансформация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здравоохранения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цифровой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экономике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dirty="0" sz="1200">
                <a:latin typeface="Times New Roman"/>
                <a:cs typeface="Times New Roman"/>
              </a:rPr>
              <a:t>Раздел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Комплексные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медицинские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информационные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системы</a:t>
            </a:r>
            <a:endParaRPr sz="1200">
              <a:latin typeface="Times New Roman"/>
              <a:cs typeface="Times New Roman"/>
            </a:endParaRPr>
          </a:p>
          <a:p>
            <a:pPr marL="12700" marR="152400">
              <a:lnSpc>
                <a:spcPts val="1370"/>
              </a:lnSpc>
              <a:spcBef>
                <a:spcPts val="75"/>
              </a:spcBef>
            </a:pPr>
            <a:r>
              <a:rPr dirty="0" sz="1200">
                <a:latin typeface="Times New Roman"/>
                <a:cs typeface="Times New Roman"/>
              </a:rPr>
              <a:t>Стажировка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профильных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ИТ-</a:t>
            </a:r>
            <a:r>
              <a:rPr dirty="0" sz="1200">
                <a:latin typeface="Times New Roman"/>
                <a:cs typeface="Times New Roman"/>
              </a:rPr>
              <a:t>компаниях,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занимающихся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прикладными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разработками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и </a:t>
            </a:r>
            <a:r>
              <a:rPr dirty="0" sz="1200" spc="-10">
                <a:latin typeface="Times New Roman"/>
                <a:cs typeface="Times New Roman"/>
              </a:rPr>
              <a:t>исследованиями</a:t>
            </a:r>
            <a:r>
              <a:rPr dirty="0" sz="1200">
                <a:latin typeface="Times New Roman"/>
                <a:cs typeface="Times New Roman"/>
              </a:rPr>
              <a:t> в области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здравоохранения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46236" y="516738"/>
            <a:ext cx="2092884" cy="8315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0135" y="1673351"/>
            <a:ext cx="2559304" cy="505333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8120" y="523747"/>
            <a:ext cx="5967730" cy="36302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828925" marR="103505">
              <a:lnSpc>
                <a:spcPct val="95900"/>
              </a:lnSpc>
              <a:spcBef>
                <a:spcPts val="160"/>
              </a:spcBef>
            </a:pPr>
            <a:r>
              <a:rPr dirty="0" sz="1200" spc="-10" b="1">
                <a:latin typeface="Times New Roman"/>
                <a:cs typeface="Times New Roman"/>
              </a:rPr>
              <a:t>«Приоритет-</a:t>
            </a:r>
            <a:r>
              <a:rPr dirty="0" sz="1200" b="1">
                <a:latin typeface="Times New Roman"/>
                <a:cs typeface="Times New Roman"/>
              </a:rPr>
              <a:t>2030»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самая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масштабная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в </a:t>
            </a:r>
            <a:r>
              <a:rPr dirty="0" sz="1200">
                <a:latin typeface="Times New Roman"/>
                <a:cs typeface="Times New Roman"/>
              </a:rPr>
              <a:t>истории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современной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России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государственная </a:t>
            </a:r>
            <a:r>
              <a:rPr dirty="0" sz="1200">
                <a:latin typeface="Times New Roman"/>
                <a:cs typeface="Times New Roman"/>
              </a:rPr>
              <a:t>программа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поддержки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университетов.</a:t>
            </a:r>
            <a:endParaRPr sz="1200">
              <a:latin typeface="Times New Roman"/>
              <a:cs typeface="Times New Roman"/>
            </a:endParaRPr>
          </a:p>
          <a:p>
            <a:pPr marL="2828925">
              <a:lnSpc>
                <a:spcPts val="141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рамках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программы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«Приоритет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2030»</a:t>
            </a:r>
            <a:endParaRPr sz="1200">
              <a:latin typeface="Times New Roman"/>
              <a:cs typeface="Times New Roman"/>
            </a:endParaRPr>
          </a:p>
          <a:p>
            <a:pPr marL="2828925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реализуется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проект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«Цифровые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кафедры»</a:t>
            </a:r>
            <a:r>
              <a:rPr dirty="0" sz="1200" spc="-1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2828925" marR="320675">
              <a:lnSpc>
                <a:spcPts val="1380"/>
              </a:lnSpc>
              <a:spcBef>
                <a:spcPts val="840"/>
              </a:spcBef>
            </a:pPr>
            <a:r>
              <a:rPr dirty="0" sz="1200">
                <a:latin typeface="Times New Roman"/>
                <a:cs typeface="Times New Roman"/>
              </a:rPr>
              <a:t>Цель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проекта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обеспечение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приоритетных </a:t>
            </a:r>
            <a:r>
              <a:rPr dirty="0" sz="1200">
                <a:latin typeface="Times New Roman"/>
                <a:cs typeface="Times New Roman"/>
              </a:rPr>
              <a:t>отраслей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экономики</a:t>
            </a:r>
            <a:endParaRPr sz="1200">
              <a:latin typeface="Times New Roman"/>
              <a:cs typeface="Times New Roman"/>
            </a:endParaRPr>
          </a:p>
          <a:p>
            <a:pPr marL="2828925">
              <a:lnSpc>
                <a:spcPts val="1315"/>
              </a:lnSpc>
            </a:pPr>
            <a:r>
              <a:rPr dirty="0" sz="1200" spc="-10">
                <a:latin typeface="Times New Roman"/>
                <a:cs typeface="Times New Roman"/>
              </a:rPr>
              <a:t>высококвалифицированными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кадрами,</a:t>
            </a:r>
            <a:endParaRPr sz="1200">
              <a:latin typeface="Times New Roman"/>
              <a:cs typeface="Times New Roman"/>
            </a:endParaRPr>
          </a:p>
          <a:p>
            <a:pPr marL="2828925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обладающими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цифровыми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компетенциями.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0"/>
              </a:lnSpc>
              <a:spcBef>
                <a:spcPts val="994"/>
              </a:spcBef>
            </a:pPr>
            <a:r>
              <a:rPr dirty="0" sz="1200" b="1">
                <a:latin typeface="Times New Roman"/>
                <a:cs typeface="Times New Roman"/>
              </a:rPr>
              <a:t>Преимущества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обучения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по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проекту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«Цифровая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кафедра»</a:t>
            </a: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ts val="1370"/>
              </a:lnSpc>
              <a:buChar char="-"/>
              <a:tabLst>
                <a:tab pos="100330" algn="l"/>
              </a:tabLst>
            </a:pPr>
            <a:r>
              <a:rPr dirty="0" sz="1200">
                <a:latin typeface="Times New Roman"/>
                <a:cs typeface="Times New Roman"/>
              </a:rPr>
              <a:t>приобретение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цифровых </a:t>
            </a:r>
            <a:r>
              <a:rPr dirty="0" sz="1200" spc="-10">
                <a:latin typeface="Times New Roman"/>
                <a:cs typeface="Times New Roman"/>
              </a:rPr>
              <a:t>компетенций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области</a:t>
            </a:r>
            <a:r>
              <a:rPr dirty="0" sz="1200" spc="-10">
                <a:latin typeface="Times New Roman"/>
                <a:cs typeface="Times New Roman"/>
              </a:rPr>
              <a:t> информационных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технологий;</a:t>
            </a: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ts val="1380"/>
              </a:lnSpc>
              <a:buChar char="-"/>
              <a:tabLst>
                <a:tab pos="100330" algn="l"/>
              </a:tabLst>
            </a:pPr>
            <a:r>
              <a:rPr dirty="0" sz="1200" spc="-10">
                <a:latin typeface="Times New Roman"/>
                <a:cs typeface="Times New Roman"/>
              </a:rPr>
              <a:t>практико-</a:t>
            </a:r>
            <a:r>
              <a:rPr dirty="0" sz="1200">
                <a:latin typeface="Times New Roman"/>
                <a:cs typeface="Times New Roman"/>
              </a:rPr>
              <a:t>ориентированная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подготовка;</a:t>
            </a:r>
            <a:endParaRPr sz="1200">
              <a:latin typeface="Times New Roman"/>
              <a:cs typeface="Times New Roman"/>
            </a:endParaRPr>
          </a:p>
          <a:p>
            <a:pPr marL="12700" marR="5080" indent="110489">
              <a:lnSpc>
                <a:spcPts val="1380"/>
              </a:lnSpc>
              <a:spcBef>
                <a:spcPts val="65"/>
              </a:spcBef>
              <a:buChar char="-"/>
              <a:tabLst>
                <a:tab pos="123189" algn="l"/>
              </a:tabLst>
            </a:pPr>
            <a:r>
              <a:rPr dirty="0" sz="1200">
                <a:latin typeface="Times New Roman"/>
                <a:cs typeface="Times New Roman"/>
              </a:rPr>
              <a:t>пополнение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профессионального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портфолио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счет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реализованных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проектов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основе </a:t>
            </a:r>
            <a:r>
              <a:rPr dirty="0" sz="1200">
                <a:latin typeface="Times New Roman"/>
                <a:cs typeface="Times New Roman"/>
              </a:rPr>
              <a:t>реальных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задач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от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отраслевых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компаний.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19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ts val="1650"/>
              </a:lnSpc>
            </a:pPr>
            <a:r>
              <a:rPr dirty="0" sz="1400">
                <a:latin typeface="Times New Roman"/>
                <a:cs typeface="Times New Roman"/>
              </a:rPr>
              <a:t>Программа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профессиональной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переподготовки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889"/>
              </a:lnSpc>
            </a:pPr>
            <a:r>
              <a:rPr dirty="0" sz="1600" b="1">
                <a:latin typeface="Times New Roman"/>
                <a:cs typeface="Times New Roman"/>
              </a:rPr>
              <a:t>«Цифровая</a:t>
            </a:r>
            <a:r>
              <a:rPr dirty="0" sz="1600" spc="-7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инженерия</a:t>
            </a:r>
            <a:r>
              <a:rPr dirty="0" sz="1600" spc="-7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в</a:t>
            </a:r>
            <a:r>
              <a:rPr dirty="0" sz="1600" spc="-5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здравоохранении»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76325" y="4276597"/>
            <a:ext cx="3467100" cy="1809750"/>
          </a:xfrm>
          <a:prstGeom prst="rect">
            <a:avLst/>
          </a:prstGeom>
          <a:solidFill>
            <a:srgbClr val="006FC0"/>
          </a:solidFill>
          <a:ln w="12700">
            <a:solidFill>
              <a:srgbClr val="41709C"/>
            </a:solidFill>
          </a:ln>
        </p:spPr>
        <p:txBody>
          <a:bodyPr wrap="square" lIns="0" tIns="31750" rIns="0" bIns="0" rtlCol="0" vert="horz">
            <a:spAutoFit/>
          </a:bodyPr>
          <a:lstStyle/>
          <a:p>
            <a:pPr marL="97155" marR="97790">
              <a:lnSpc>
                <a:spcPct val="103600"/>
              </a:lnSpc>
              <a:spcBef>
                <a:spcPts val="250"/>
              </a:spcBef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Программа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реализуется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ФГБОУ</a:t>
            </a:r>
            <a:r>
              <a:rPr dirty="0" sz="12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ВО</a:t>
            </a:r>
            <a:r>
              <a:rPr dirty="0" sz="1200" spc="-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Times New Roman"/>
                <a:cs typeface="Times New Roman"/>
              </a:rPr>
              <a:t>СамГМУ </a:t>
            </a: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Минздрава</a:t>
            </a:r>
            <a:r>
              <a:rPr dirty="0" sz="1200" spc="-3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России</a:t>
            </a:r>
            <a:r>
              <a:rPr dirty="0" sz="12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на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базе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кафедры</a:t>
            </a:r>
            <a:r>
              <a:rPr dirty="0" sz="1200" spc="5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медицинской</a:t>
            </a:r>
            <a:r>
              <a:rPr dirty="0" sz="1200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физики,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математики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информатики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целях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реализации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проекта</a:t>
            </a:r>
            <a:r>
              <a:rPr dirty="0" sz="1200" spc="-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«Цифровые</a:t>
            </a:r>
            <a:endParaRPr sz="120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  <a:spcBef>
                <a:spcPts val="50"/>
              </a:spcBef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кафедры».</a:t>
            </a:r>
            <a:r>
              <a:rPr dirty="0" sz="12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Имеет</a:t>
            </a:r>
            <a:r>
              <a:rPr dirty="0" sz="12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отраслевую</a:t>
            </a:r>
            <a:r>
              <a:rPr dirty="0" sz="12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направленность</a:t>
            </a:r>
            <a:endParaRPr sz="120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  <a:spcBef>
                <a:spcPts val="50"/>
              </a:spcBef>
            </a:pP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«Здравоохранение»</a:t>
            </a:r>
            <a:r>
              <a:rPr dirty="0" sz="1200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dirty="0" sz="1200" spc="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предназначена</a:t>
            </a:r>
            <a:r>
              <a:rPr dirty="0" sz="1200" spc="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endParaRPr sz="1200">
              <a:latin typeface="Times New Roman"/>
              <a:cs typeface="Times New Roman"/>
            </a:endParaRPr>
          </a:p>
          <a:p>
            <a:pPr marL="97155" marR="290830">
              <a:lnSpc>
                <a:spcPct val="103299"/>
              </a:lnSpc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обучающихся</a:t>
            </a:r>
            <a:r>
              <a:rPr dirty="0" sz="12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медицинских</a:t>
            </a:r>
            <a:r>
              <a:rPr dirty="0" sz="12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вузов.</a:t>
            </a:r>
            <a:r>
              <a:rPr dirty="0" sz="12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Разработана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совместно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индустриальными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партнерами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endParaRPr sz="120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  <a:spcBef>
                <a:spcPts val="35"/>
              </a:spcBef>
            </a:pP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отраслевыми</a:t>
            </a:r>
            <a:r>
              <a:rPr dirty="0" sz="1200" spc="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экспертами.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600575" y="4276597"/>
            <a:ext cx="2418715" cy="1809750"/>
          </a:xfrm>
          <a:prstGeom prst="rect">
            <a:avLst/>
          </a:prstGeom>
          <a:solidFill>
            <a:srgbClr val="006FC0"/>
          </a:solidFill>
          <a:ln w="12700">
            <a:solidFill>
              <a:srgbClr val="41709C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algn="just" marL="98425">
              <a:lnSpc>
                <a:spcPts val="1405"/>
              </a:lnSpc>
              <a:spcBef>
                <a:spcPts val="315"/>
              </a:spcBef>
            </a:pP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Цель</a:t>
            </a:r>
            <a:r>
              <a:rPr dirty="0" sz="1200" spc="-3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Times New Roman"/>
                <a:cs typeface="Times New Roman"/>
              </a:rPr>
              <a:t>программы</a:t>
            </a:r>
            <a:endParaRPr sz="1200">
              <a:latin typeface="Times New Roman"/>
              <a:cs typeface="Times New Roman"/>
            </a:endParaRPr>
          </a:p>
          <a:p>
            <a:pPr algn="just" marL="136525">
              <a:lnSpc>
                <a:spcPts val="1405"/>
              </a:lnSpc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Формирование</a:t>
            </a:r>
            <a:r>
              <a:rPr dirty="0" sz="1200" spc="-7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цифровых</a:t>
            </a:r>
            <a:endParaRPr sz="1200">
              <a:latin typeface="Times New Roman"/>
              <a:cs typeface="Times New Roman"/>
            </a:endParaRPr>
          </a:p>
          <a:p>
            <a:pPr algn="just" marL="98425" marR="227329">
              <a:lnSpc>
                <a:spcPct val="103299"/>
              </a:lnSpc>
              <a:spcBef>
                <a:spcPts val="10"/>
              </a:spcBef>
            </a:pP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компетенций,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необходимых</a:t>
            </a:r>
            <a:r>
              <a:rPr dirty="0" sz="1200" spc="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FFFFFF"/>
                </a:solidFill>
                <a:latin typeface="Times New Roman"/>
                <a:cs typeface="Times New Roman"/>
              </a:rPr>
              <a:t>для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выполнения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нового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Times New Roman"/>
                <a:cs typeface="Times New Roman"/>
              </a:rPr>
              <a:t>вида</a:t>
            </a:r>
            <a:endParaRPr sz="1200">
              <a:latin typeface="Times New Roman"/>
              <a:cs typeface="Times New Roman"/>
            </a:endParaRPr>
          </a:p>
          <a:p>
            <a:pPr algn="just" marL="98425" marR="158115">
              <a:lnSpc>
                <a:spcPct val="103299"/>
              </a:lnSpc>
              <a:spcBef>
                <a:spcPts val="5"/>
              </a:spcBef>
            </a:pP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профессиональной</a:t>
            </a:r>
            <a:r>
              <a:rPr dirty="0" sz="1200" spc="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деятельности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области</a:t>
            </a:r>
            <a:r>
              <a:rPr dirty="0" sz="1200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создания</a:t>
            </a:r>
            <a:r>
              <a:rPr dirty="0" sz="12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алгоритмов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FFFFFF"/>
                </a:solidFill>
                <a:latin typeface="Times New Roman"/>
                <a:cs typeface="Times New Roman"/>
              </a:rPr>
              <a:t>и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компьютерных</a:t>
            </a:r>
            <a:r>
              <a:rPr dirty="0" sz="1200" spc="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программ,</a:t>
            </a:r>
            <a:endParaRPr sz="1200">
              <a:latin typeface="Times New Roman"/>
              <a:cs typeface="Times New Roman"/>
            </a:endParaRPr>
          </a:p>
          <a:p>
            <a:pPr algn="just" marL="98425" marR="349885">
              <a:lnSpc>
                <a:spcPct val="102499"/>
              </a:lnSpc>
              <a:spcBef>
                <a:spcPts val="10"/>
              </a:spcBef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пригодных</a:t>
            </a:r>
            <a:r>
              <a:rPr dirty="0" sz="1200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dirty="0" sz="12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практического применения.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5628512"/>
            <a:ext cx="5965190" cy="2484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Учебный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процесс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ведут:</a:t>
            </a: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ts val="1370"/>
              </a:lnSpc>
              <a:buChar char="-"/>
              <a:tabLst>
                <a:tab pos="100330" algn="l"/>
              </a:tabLst>
            </a:pPr>
            <a:r>
              <a:rPr dirty="0" sz="1200" spc="-10">
                <a:latin typeface="Times New Roman"/>
                <a:cs typeface="Times New Roman"/>
              </a:rPr>
              <a:t>научно-</a:t>
            </a:r>
            <a:r>
              <a:rPr dirty="0" sz="1200">
                <a:latin typeface="Times New Roman"/>
                <a:cs typeface="Times New Roman"/>
              </a:rPr>
              <a:t>педагогические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кадры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СамГМУ;</a:t>
            </a: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ts val="1410"/>
              </a:lnSpc>
              <a:buChar char="-"/>
              <a:tabLst>
                <a:tab pos="100330" algn="l"/>
              </a:tabLst>
            </a:pPr>
            <a:r>
              <a:rPr dirty="0" sz="1200">
                <a:latin typeface="Times New Roman"/>
                <a:cs typeface="Times New Roman"/>
              </a:rPr>
              <a:t>привлеченные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специалисты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ИТ-</a:t>
            </a:r>
            <a:r>
              <a:rPr dirty="0" sz="1200" spc="-10">
                <a:latin typeface="Times New Roman"/>
                <a:cs typeface="Times New Roman"/>
              </a:rPr>
              <a:t>сферы.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0"/>
              </a:lnSpc>
              <a:spcBef>
                <a:spcPts val="1340"/>
              </a:spcBef>
            </a:pPr>
            <a:r>
              <a:rPr dirty="0" sz="1200" spc="-10" b="1">
                <a:latin typeface="Times New Roman"/>
                <a:cs typeface="Times New Roman"/>
              </a:rPr>
              <a:t>Материально-</a:t>
            </a:r>
            <a:r>
              <a:rPr dirty="0" sz="1200" b="1">
                <a:latin typeface="Times New Roman"/>
                <a:cs typeface="Times New Roman"/>
              </a:rPr>
              <a:t>техническое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обеспечение:</a:t>
            </a:r>
            <a:endParaRPr sz="1200">
              <a:latin typeface="Times New Roman"/>
              <a:cs typeface="Times New Roman"/>
            </a:endParaRPr>
          </a:p>
          <a:p>
            <a:pPr marL="12700" marR="5080" indent="161925">
              <a:lnSpc>
                <a:spcPts val="1380"/>
              </a:lnSpc>
              <a:spcBef>
                <a:spcPts val="55"/>
              </a:spcBef>
              <a:buChar char="-"/>
              <a:tabLst>
                <a:tab pos="174625" algn="l"/>
              </a:tabLst>
            </a:pPr>
            <a:r>
              <a:rPr dirty="0" sz="1200">
                <a:latin typeface="Times New Roman"/>
                <a:cs typeface="Times New Roman"/>
              </a:rPr>
              <a:t>Клиники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СамГМУ,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базе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которых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происходит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сбор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исходной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информации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 spc="-50">
                <a:latin typeface="Times New Roman"/>
                <a:cs typeface="Times New Roman"/>
              </a:rPr>
              <a:t>и </a:t>
            </a:r>
            <a:r>
              <a:rPr dirty="0" sz="1200">
                <a:latin typeface="Times New Roman"/>
                <a:cs typeface="Times New Roman"/>
              </a:rPr>
              <a:t>последующая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апробация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результатов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проектной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деятельности;</a:t>
            </a:r>
            <a:endParaRPr sz="1200">
              <a:latin typeface="Times New Roman"/>
              <a:cs typeface="Times New Roman"/>
            </a:endParaRPr>
          </a:p>
          <a:p>
            <a:pPr marL="12700" marR="5715" indent="139065">
              <a:lnSpc>
                <a:spcPts val="1380"/>
              </a:lnSpc>
              <a:buChar char="-"/>
              <a:tabLst>
                <a:tab pos="151765" algn="l"/>
              </a:tabLst>
            </a:pPr>
            <a:r>
              <a:rPr dirty="0" sz="1200">
                <a:latin typeface="Times New Roman"/>
                <a:cs typeface="Times New Roman"/>
              </a:rPr>
              <a:t>учебные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лаборатории,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оснащенные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компьютерной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техникой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специализированным оборудованием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(в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т.ч.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VR-оборудованием);</a:t>
            </a: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ts val="1345"/>
              </a:lnSpc>
              <a:buChar char="-"/>
              <a:tabLst>
                <a:tab pos="100330" algn="l"/>
              </a:tabLst>
            </a:pPr>
            <a:r>
              <a:rPr dirty="0" sz="1200">
                <a:latin typeface="Times New Roman"/>
                <a:cs typeface="Times New Roman"/>
              </a:rPr>
              <a:t>ЭИОС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собственная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электронная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информационная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образовательная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среда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СамГМУ.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0"/>
              </a:lnSpc>
              <a:spcBef>
                <a:spcPts val="1345"/>
              </a:spcBef>
            </a:pPr>
            <a:r>
              <a:rPr dirty="0" sz="1200" spc="-10" b="1">
                <a:latin typeface="Times New Roman"/>
                <a:cs typeface="Times New Roman"/>
              </a:rPr>
              <a:t>Предприятия-партнеры:</a:t>
            </a:r>
            <a:endParaRPr sz="1200">
              <a:latin typeface="Times New Roman"/>
              <a:cs typeface="Times New Roman"/>
            </a:endParaRPr>
          </a:p>
          <a:p>
            <a:pPr marL="12700" marR="5715">
              <a:lnSpc>
                <a:spcPts val="1380"/>
              </a:lnSpc>
              <a:spcBef>
                <a:spcPts val="55"/>
              </a:spcBef>
            </a:pPr>
            <a:r>
              <a:rPr dirty="0" sz="1200">
                <a:latin typeface="Times New Roman"/>
                <a:cs typeface="Times New Roman"/>
              </a:rPr>
              <a:t>Ведущие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предприятия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области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обеспечения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цифровой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трансформации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ключевых </a:t>
            </a:r>
            <a:r>
              <a:rPr dirty="0" sz="1200">
                <a:latin typeface="Times New Roman"/>
                <a:cs typeface="Times New Roman"/>
              </a:rPr>
              <a:t>отраслей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экономики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страны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300" y="516765"/>
            <a:ext cx="1541399" cy="150570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8120" y="503935"/>
            <a:ext cx="5966460" cy="305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10410">
              <a:lnSpc>
                <a:spcPts val="14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Кто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может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пройти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обучение</a:t>
            </a:r>
            <a:endParaRPr sz="1200">
              <a:latin typeface="Times New Roman"/>
              <a:cs typeface="Times New Roman"/>
            </a:endParaRPr>
          </a:p>
          <a:p>
            <a:pPr marL="2010410" marR="394970">
              <a:lnSpc>
                <a:spcPts val="138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Студенты,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получающие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высшее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образование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очной (очно-</a:t>
            </a:r>
            <a:r>
              <a:rPr dirty="0" sz="1200">
                <a:latin typeface="Times New Roman"/>
                <a:cs typeface="Times New Roman"/>
              </a:rPr>
              <a:t>заочной)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форме:</a:t>
            </a:r>
            <a:endParaRPr sz="1200">
              <a:latin typeface="Times New Roman"/>
              <a:cs typeface="Times New Roman"/>
            </a:endParaRPr>
          </a:p>
          <a:p>
            <a:pPr marL="2010410" marR="1036319" indent="87630">
              <a:lnSpc>
                <a:spcPts val="1380"/>
              </a:lnSpc>
              <a:spcBef>
                <a:spcPts val="5"/>
              </a:spcBef>
              <a:buChar char="-"/>
              <a:tabLst>
                <a:tab pos="2098040" algn="l"/>
              </a:tabLst>
            </a:pPr>
            <a:r>
              <a:rPr dirty="0" sz="1200">
                <a:latin typeface="Times New Roman"/>
                <a:cs typeface="Times New Roman"/>
              </a:rPr>
              <a:t>обучающиеся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программам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бакалавриата </a:t>
            </a:r>
            <a:r>
              <a:rPr dirty="0" sz="1200">
                <a:latin typeface="Times New Roman"/>
                <a:cs typeface="Times New Roman"/>
              </a:rPr>
              <a:t>(начиная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со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2-</a:t>
            </a:r>
            <a:r>
              <a:rPr dirty="0" sz="1200">
                <a:latin typeface="Times New Roman"/>
                <a:cs typeface="Times New Roman"/>
              </a:rPr>
              <a:t>го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курса);</a:t>
            </a:r>
            <a:endParaRPr sz="1200">
              <a:latin typeface="Times New Roman"/>
              <a:cs typeface="Times New Roman"/>
            </a:endParaRPr>
          </a:p>
          <a:p>
            <a:pPr marL="2010410" marR="1022985" indent="87630">
              <a:lnSpc>
                <a:spcPts val="1380"/>
              </a:lnSpc>
              <a:buChar char="-"/>
              <a:tabLst>
                <a:tab pos="2098040" algn="l"/>
              </a:tabLst>
            </a:pPr>
            <a:r>
              <a:rPr dirty="0" sz="1200">
                <a:latin typeface="Times New Roman"/>
                <a:cs typeface="Times New Roman"/>
              </a:rPr>
              <a:t>обучающиеся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программам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специалитета </a:t>
            </a:r>
            <a:r>
              <a:rPr dirty="0" sz="1200">
                <a:latin typeface="Times New Roman"/>
                <a:cs typeface="Times New Roman"/>
              </a:rPr>
              <a:t>(начиная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</a:t>
            </a:r>
            <a:r>
              <a:rPr dirty="0" sz="1200" spc="-10">
                <a:latin typeface="Times New Roman"/>
                <a:cs typeface="Times New Roman"/>
              </a:rPr>
              <a:t> 3-</a:t>
            </a:r>
            <a:r>
              <a:rPr dirty="0" sz="1200">
                <a:latin typeface="Times New Roman"/>
                <a:cs typeface="Times New Roman"/>
              </a:rPr>
              <a:t>го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курса);</a:t>
            </a:r>
            <a:endParaRPr sz="1200">
              <a:latin typeface="Times New Roman"/>
              <a:cs typeface="Times New Roman"/>
            </a:endParaRPr>
          </a:p>
          <a:p>
            <a:pPr marL="2098040" indent="-87630">
              <a:lnSpc>
                <a:spcPts val="1380"/>
              </a:lnSpc>
              <a:buChar char="-"/>
              <a:tabLst>
                <a:tab pos="2098040" algn="l"/>
              </a:tabLst>
            </a:pPr>
            <a:r>
              <a:rPr dirty="0" sz="1200">
                <a:latin typeface="Times New Roman"/>
                <a:cs typeface="Times New Roman"/>
              </a:rPr>
              <a:t>обучающиеся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программам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магистратуры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ординатуры.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0"/>
              </a:lnSpc>
            </a:pPr>
            <a:r>
              <a:rPr dirty="0" sz="1200" spc="-10" b="1">
                <a:latin typeface="Times New Roman"/>
                <a:cs typeface="Times New Roman"/>
              </a:rPr>
              <a:t>Планируемые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результаты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обучения: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ts val="1370"/>
              </a:lnSpc>
              <a:buAutoNum type="arabicPeriod"/>
              <a:tabLst>
                <a:tab pos="165100" algn="l"/>
              </a:tabLst>
            </a:pPr>
            <a:r>
              <a:rPr dirty="0" sz="1200">
                <a:latin typeface="Times New Roman"/>
                <a:cs typeface="Times New Roman"/>
              </a:rPr>
              <a:t>Понимание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цифровой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трансформации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сферы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здравоохранения</a:t>
            </a:r>
            <a:endParaRPr sz="1200">
              <a:latin typeface="Times New Roman"/>
              <a:cs typeface="Times New Roman"/>
            </a:endParaRPr>
          </a:p>
          <a:p>
            <a:pPr marL="12700" marR="8890" indent="176530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189230" algn="l"/>
              </a:tabLst>
            </a:pPr>
            <a:r>
              <a:rPr dirty="0" sz="1200">
                <a:latin typeface="Times New Roman"/>
                <a:cs typeface="Times New Roman"/>
              </a:rPr>
              <a:t>Умение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собирать,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обрабатывать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анализировать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данные,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связанные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медицинскими исследованиями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пациентами</a:t>
            </a:r>
            <a:endParaRPr sz="1200">
              <a:latin typeface="Times New Roman"/>
              <a:cs typeface="Times New Roman"/>
            </a:endParaRPr>
          </a:p>
          <a:p>
            <a:pPr marL="12700" marR="5080" indent="185420">
              <a:lnSpc>
                <a:spcPts val="1380"/>
              </a:lnSpc>
              <a:buAutoNum type="arabicPeriod"/>
              <a:tabLst>
                <a:tab pos="198120" algn="l"/>
              </a:tabLst>
            </a:pPr>
            <a:r>
              <a:rPr dirty="0" sz="1200">
                <a:latin typeface="Times New Roman"/>
                <a:cs typeface="Times New Roman"/>
              </a:rPr>
              <a:t>Использование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языка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программирования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Python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для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обработки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интеллектуального </a:t>
            </a:r>
            <a:r>
              <a:rPr dirty="0" sz="1200">
                <a:latin typeface="Times New Roman"/>
                <a:cs typeface="Times New Roman"/>
              </a:rPr>
              <a:t>анализа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данных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ts val="1315"/>
              </a:lnSpc>
              <a:buAutoNum type="arabicPeriod"/>
              <a:tabLst>
                <a:tab pos="165100" algn="l"/>
              </a:tabLst>
            </a:pPr>
            <a:r>
              <a:rPr dirty="0" sz="1200" spc="-10">
                <a:latin typeface="Times New Roman"/>
                <a:cs typeface="Times New Roman"/>
              </a:rPr>
              <a:t>Представление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том,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как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можно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принимать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решения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основе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медицинских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данных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ts val="1410"/>
              </a:lnSpc>
              <a:buAutoNum type="arabicPeriod"/>
              <a:tabLst>
                <a:tab pos="165100" algn="l"/>
              </a:tabLst>
            </a:pPr>
            <a:r>
              <a:rPr dirty="0" sz="1200">
                <a:latin typeface="Times New Roman"/>
                <a:cs typeface="Times New Roman"/>
              </a:rPr>
              <a:t>Понимание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того,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как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работают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алгоритмы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ИИ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машинного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обучения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0135" y="8309126"/>
            <a:ext cx="1386205" cy="46784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85085" y="8309025"/>
            <a:ext cx="1736725" cy="46794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36109" y="8347202"/>
            <a:ext cx="1271651" cy="4318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36966" y="8281796"/>
            <a:ext cx="1078551" cy="48994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0135" y="9227921"/>
            <a:ext cx="1161059" cy="24510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56485" y="9224111"/>
            <a:ext cx="1315974" cy="24307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750945" y="9112986"/>
            <a:ext cx="1133081" cy="3625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998720" y="8859011"/>
            <a:ext cx="1980011" cy="616559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099185" y="3753992"/>
            <a:ext cx="2915920" cy="1719580"/>
          </a:xfrm>
          <a:prstGeom prst="rect">
            <a:avLst/>
          </a:prstGeom>
          <a:solidFill>
            <a:srgbClr val="006FC0"/>
          </a:solidFill>
          <a:ln w="12700">
            <a:solidFill>
              <a:srgbClr val="41709C"/>
            </a:solidFill>
          </a:ln>
        </p:spPr>
        <p:txBody>
          <a:bodyPr wrap="square" lIns="0" tIns="39370" rIns="0" bIns="0" rtlCol="0" vert="horz">
            <a:spAutoFit/>
          </a:bodyPr>
          <a:lstStyle/>
          <a:p>
            <a:pPr marL="97155">
              <a:lnSpc>
                <a:spcPts val="1410"/>
              </a:lnSpc>
              <a:spcBef>
                <a:spcPts val="310"/>
              </a:spcBef>
            </a:pP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Используемое</a:t>
            </a:r>
            <a:r>
              <a:rPr dirty="0" sz="1200" spc="-7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Times New Roman"/>
                <a:cs typeface="Times New Roman"/>
              </a:rPr>
              <a:t>программное</a:t>
            </a:r>
            <a:endParaRPr sz="1200">
              <a:latin typeface="Times New Roman"/>
              <a:cs typeface="Times New Roman"/>
            </a:endParaRPr>
          </a:p>
          <a:p>
            <a:pPr marL="97155" marR="371475">
              <a:lnSpc>
                <a:spcPts val="1380"/>
              </a:lnSpc>
              <a:spcBef>
                <a:spcPts val="70"/>
              </a:spcBef>
            </a:pP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обеспечение</a:t>
            </a:r>
            <a:r>
              <a:rPr dirty="0" sz="1200" spc="-3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dirty="0" sz="1200" spc="-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Times New Roman"/>
                <a:cs typeface="Times New Roman"/>
              </a:rPr>
              <a:t>специализированное оборудование:</a:t>
            </a:r>
            <a:endParaRPr sz="1200">
              <a:latin typeface="Times New Roman"/>
              <a:cs typeface="Times New Roman"/>
            </a:endParaRPr>
          </a:p>
          <a:p>
            <a:pPr marL="184785" indent="-87630">
              <a:lnSpc>
                <a:spcPts val="1290"/>
              </a:lnSpc>
              <a:buChar char="-"/>
              <a:tabLst>
                <a:tab pos="18478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искусственный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интеллект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машинное</a:t>
            </a:r>
            <a:endParaRPr sz="1200">
              <a:latin typeface="Times New Roman"/>
              <a:cs typeface="Times New Roman"/>
            </a:endParaRPr>
          </a:p>
          <a:p>
            <a:pPr marL="97155">
              <a:lnSpc>
                <a:spcPts val="1380"/>
              </a:lnSpc>
            </a:pP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обучение;</a:t>
            </a:r>
            <a:endParaRPr sz="1200">
              <a:latin typeface="Times New Roman"/>
              <a:cs typeface="Times New Roman"/>
            </a:endParaRPr>
          </a:p>
          <a:p>
            <a:pPr marL="184785" indent="-87630">
              <a:lnSpc>
                <a:spcPts val="1400"/>
              </a:lnSpc>
              <a:buChar char="-"/>
              <a:tabLst>
                <a:tab pos="18478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средства</a:t>
            </a:r>
            <a:r>
              <a:rPr dirty="0" sz="12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программной</a:t>
            </a:r>
            <a:r>
              <a:rPr dirty="0" sz="12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разработки;</a:t>
            </a:r>
            <a:endParaRPr sz="1200">
              <a:latin typeface="Times New Roman"/>
              <a:cs typeface="Times New Roman"/>
            </a:endParaRPr>
          </a:p>
          <a:p>
            <a:pPr marL="184785" indent="-87630">
              <a:lnSpc>
                <a:spcPts val="1430"/>
              </a:lnSpc>
              <a:buChar char="-"/>
              <a:tabLst>
                <a:tab pos="18478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интернет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вещей</a:t>
            </a:r>
            <a:r>
              <a:rPr dirty="0" sz="12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dirty="0" sz="12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умное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производство.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81145" y="3753992"/>
            <a:ext cx="2915920" cy="1719580"/>
          </a:xfrm>
          <a:prstGeom prst="rect">
            <a:avLst/>
          </a:prstGeom>
          <a:solidFill>
            <a:srgbClr val="006FC0"/>
          </a:solidFill>
          <a:ln w="12700">
            <a:solidFill>
              <a:srgbClr val="41709C"/>
            </a:solidFill>
          </a:ln>
        </p:spPr>
        <p:txBody>
          <a:bodyPr wrap="square" lIns="0" tIns="52069" rIns="0" bIns="0" rtlCol="0" vert="horz">
            <a:spAutoFit/>
          </a:bodyPr>
          <a:lstStyle/>
          <a:p>
            <a:pPr marL="98425" marR="565785">
              <a:lnSpc>
                <a:spcPts val="1380"/>
              </a:lnSpc>
              <a:spcBef>
                <a:spcPts val="409"/>
              </a:spcBef>
            </a:pPr>
            <a:r>
              <a:rPr dirty="0" sz="1200" spc="-10" b="1">
                <a:solidFill>
                  <a:srgbClr val="FFFFFF"/>
                </a:solidFill>
                <a:latin typeface="Times New Roman"/>
                <a:cs typeface="Times New Roman"/>
              </a:rPr>
              <a:t>Используемые</a:t>
            </a:r>
            <a:r>
              <a:rPr dirty="0" sz="1200" spc="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образовательные технологии:</a:t>
            </a:r>
            <a:endParaRPr sz="1200">
              <a:latin typeface="Times New Roman"/>
              <a:cs typeface="Times New Roman"/>
            </a:endParaRPr>
          </a:p>
          <a:p>
            <a:pPr marL="186055" indent="-87630">
              <a:lnSpc>
                <a:spcPts val="1290"/>
              </a:lnSpc>
              <a:buChar char="-"/>
              <a:tabLst>
                <a:tab pos="18605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виртуальная</a:t>
            </a:r>
            <a:r>
              <a:rPr dirty="0" sz="1200" spc="-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реальность;</a:t>
            </a:r>
            <a:endParaRPr sz="1200">
              <a:latin typeface="Times New Roman"/>
              <a:cs typeface="Times New Roman"/>
            </a:endParaRPr>
          </a:p>
          <a:p>
            <a:pPr marL="186055" indent="-87630">
              <a:lnSpc>
                <a:spcPts val="1380"/>
              </a:lnSpc>
              <a:buChar char="-"/>
              <a:tabLst>
                <a:tab pos="186055" algn="l"/>
              </a:tabLst>
            </a:pP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3D-печать;</a:t>
            </a:r>
            <a:endParaRPr sz="1200">
              <a:latin typeface="Times New Roman"/>
              <a:cs typeface="Times New Roman"/>
            </a:endParaRPr>
          </a:p>
          <a:p>
            <a:pPr marL="186055" indent="-87630">
              <a:lnSpc>
                <a:spcPts val="1380"/>
              </a:lnSpc>
              <a:buChar char="-"/>
              <a:tabLst>
                <a:tab pos="186055" algn="l"/>
              </a:tabLst>
            </a:pP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геймификация;</a:t>
            </a:r>
            <a:endParaRPr sz="1200">
              <a:latin typeface="Times New Roman"/>
              <a:cs typeface="Times New Roman"/>
            </a:endParaRPr>
          </a:p>
          <a:p>
            <a:pPr marL="186055" indent="-87630">
              <a:lnSpc>
                <a:spcPts val="1380"/>
              </a:lnSpc>
              <a:buChar char="-"/>
              <a:tabLst>
                <a:tab pos="18605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процесс</a:t>
            </a:r>
            <a:r>
              <a:rPr dirty="0" sz="1200" spc="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дизайн-мышления;</a:t>
            </a:r>
            <a:endParaRPr sz="1200">
              <a:latin typeface="Times New Roman"/>
              <a:cs typeface="Times New Roman"/>
            </a:endParaRPr>
          </a:p>
          <a:p>
            <a:pPr marL="186055" indent="-87630">
              <a:lnSpc>
                <a:spcPts val="1380"/>
              </a:lnSpc>
              <a:buChar char="-"/>
              <a:tabLst>
                <a:tab pos="18605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проектное</a:t>
            </a:r>
            <a:r>
              <a:rPr dirty="0" sz="12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обучение;</a:t>
            </a:r>
            <a:endParaRPr sz="1200">
              <a:latin typeface="Times New Roman"/>
              <a:cs typeface="Times New Roman"/>
            </a:endParaRPr>
          </a:p>
          <a:p>
            <a:pPr marL="186055" indent="-87630">
              <a:lnSpc>
                <a:spcPts val="1400"/>
              </a:lnSpc>
              <a:buChar char="-"/>
              <a:tabLst>
                <a:tab pos="18605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обучение,</a:t>
            </a:r>
            <a:r>
              <a:rPr dirty="0" sz="12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основанное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на</a:t>
            </a:r>
            <a:r>
              <a:rPr dirty="0" sz="12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запросах;</a:t>
            </a:r>
            <a:endParaRPr sz="1200">
              <a:latin typeface="Times New Roman"/>
              <a:cs typeface="Times New Roman"/>
            </a:endParaRPr>
          </a:p>
          <a:p>
            <a:pPr marL="186055" indent="-87630">
              <a:lnSpc>
                <a:spcPts val="1430"/>
              </a:lnSpc>
              <a:buChar char="-"/>
              <a:tabLst>
                <a:tab pos="186055" algn="l"/>
              </a:tabLst>
            </a:pPr>
            <a:r>
              <a:rPr dirty="0" sz="1200">
                <a:solidFill>
                  <a:srgbClr val="FFFFFF"/>
                </a:solidFill>
                <a:latin typeface="Times New Roman"/>
                <a:cs typeface="Times New Roman"/>
              </a:rPr>
              <a:t>технология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«Перевернутый</a:t>
            </a:r>
            <a:r>
              <a:rPr dirty="0" sz="1200" spc="-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imes New Roman"/>
                <a:cs typeface="Times New Roman"/>
              </a:rPr>
              <a:t>класс».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Persona</dc:creator>
  <dcterms:created xsi:type="dcterms:W3CDTF">2025-02-18T05:45:00Z</dcterms:created>
  <dcterms:modified xsi:type="dcterms:W3CDTF">2025-02-18T05:45:00Z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2024-11-28T00:00:00Z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2025-02-18T00:00:00Z</vt:filetime>
  </property>
  <property fmtid="{D5CDD505-2E9C-101B-9397-08002B2CF9AE}" pid="5" name="Producer">
    <vt:lpwstr>Microsoft® Word 2010</vt:lpwstr>
  </property>
</Properties>
</file>