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90" d="100"/>
          <a:sy n="190" d="100"/>
        </p:scale>
        <p:origin x="67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8FC9C9-759A-4C12-9DFF-6B89E54E01C1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4EDECB-ABA8-4C26-824B-170C14664A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921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EDECB-ABA8-4C26-824B-170C14664AA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243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15621-A661-455D-B45A-1D0AC157B1FD}" type="datetimeFigureOut">
              <a:rPr lang="ru-RU" smtClean="0"/>
              <a:t>19.11.2024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EC58E-812F-4C54-B189-1842B67E7EB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6034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15621-A661-455D-B45A-1D0AC157B1FD}" type="datetimeFigureOut">
              <a:rPr lang="ru-RU" smtClean="0"/>
              <a:t>19.11.2024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EC58E-812F-4C54-B189-1842B67E7EB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2555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15621-A661-455D-B45A-1D0AC157B1FD}" type="datetimeFigureOut">
              <a:rPr lang="ru-RU" smtClean="0"/>
              <a:t>19.11.2024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EC58E-812F-4C54-B189-1842B67E7EB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6519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15621-A661-455D-B45A-1D0AC157B1FD}" type="datetimeFigureOut">
              <a:rPr lang="ru-RU" smtClean="0"/>
              <a:t>19.11.2024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EC58E-812F-4C54-B189-1842B67E7EB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3758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15621-A661-455D-B45A-1D0AC157B1FD}" type="datetimeFigureOut">
              <a:rPr lang="ru-RU" smtClean="0"/>
              <a:t>19.11.2024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EC58E-812F-4C54-B189-1842B67E7EB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7105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15621-A661-455D-B45A-1D0AC157B1FD}" type="datetimeFigureOut">
              <a:rPr lang="ru-RU" smtClean="0"/>
              <a:t>19.11.2024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EC58E-812F-4C54-B189-1842B67E7EB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4026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15621-A661-455D-B45A-1D0AC157B1FD}" type="datetimeFigureOut">
              <a:rPr lang="ru-RU" smtClean="0"/>
              <a:t>19.11.2024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EC58E-812F-4C54-B189-1842B67E7EB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930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15621-A661-455D-B45A-1D0AC157B1FD}" type="datetimeFigureOut">
              <a:rPr lang="ru-RU" smtClean="0"/>
              <a:t>19.11.2024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EC58E-812F-4C54-B189-1842B67E7EB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9352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15621-A661-455D-B45A-1D0AC157B1FD}" type="datetimeFigureOut">
              <a:rPr lang="ru-RU" smtClean="0"/>
              <a:t>19.11.2024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EC58E-812F-4C54-B189-1842B67E7EB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3107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15621-A661-455D-B45A-1D0AC157B1FD}" type="datetimeFigureOut">
              <a:rPr lang="ru-RU" smtClean="0"/>
              <a:t>19.11.2024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EC58E-812F-4C54-B189-1842B67E7EB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4481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15621-A661-455D-B45A-1D0AC157B1FD}" type="datetimeFigureOut">
              <a:rPr lang="ru-RU" smtClean="0"/>
              <a:t>19.11.2024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EC58E-812F-4C54-B189-1842B67E7EB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1505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15621-A661-455D-B45A-1D0AC157B1FD}" type="datetimeFigureOut">
              <a:rPr lang="ru-RU" smtClean="0"/>
              <a:t>19.11.2024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EC58E-812F-4C54-B189-1842B67E7EB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1517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53274" y="290646"/>
            <a:ext cx="3713480" cy="680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14350" algn="l"/>
              </a:tabLst>
            </a:pPr>
            <a:r>
              <a:rPr lang="ru-RU" altLang="ru-RU" sz="975" b="1" dirty="0" smtClean="0">
                <a:solidFill>
                  <a:srgbClr val="005CB9"/>
                </a:solidFill>
                <a:latin typeface="Montserrat" panose="00000500000000000000"/>
                <a:cs typeface="Times New Roman" panose="02020603050405020304" pitchFamily="18" charset="0"/>
              </a:rPr>
              <a:t>Аналитический </a:t>
            </a:r>
            <a:r>
              <a:rPr lang="ru-RU" altLang="ru-RU" sz="975" b="1" dirty="0">
                <a:solidFill>
                  <a:srgbClr val="005CB9"/>
                </a:solidFill>
                <a:latin typeface="Montserrat" panose="00000500000000000000"/>
                <a:cs typeface="Times New Roman" panose="02020603050405020304" pitchFamily="18" charset="0"/>
              </a:rPr>
              <a:t>программно-аппаратного </a:t>
            </a:r>
            <a:r>
              <a:rPr lang="ru-RU" altLang="ru-RU" sz="975" b="1" dirty="0" smtClean="0">
                <a:solidFill>
                  <a:srgbClr val="005CB9"/>
                </a:solidFill>
                <a:latin typeface="Montserrat" panose="00000500000000000000"/>
                <a:cs typeface="Times New Roman" panose="02020603050405020304" pitchFamily="18" charset="0"/>
              </a:rPr>
              <a:t>комплекс </a:t>
            </a:r>
            <a:r>
              <a:rPr lang="ru-RU" altLang="ru-RU" sz="975" b="1" dirty="0">
                <a:solidFill>
                  <a:srgbClr val="005CB9"/>
                </a:solidFill>
                <a:latin typeface="Montserrat" panose="00000500000000000000"/>
                <a:cs typeface="Times New Roman" panose="02020603050405020304" pitchFamily="18" charset="0"/>
              </a:rPr>
              <a:t>(АПАК) для оценки состояния здоровья детей различного возраста. </a:t>
            </a:r>
            <a:r>
              <a:rPr lang="ru-RU" altLang="ru-RU" sz="900" b="1" dirty="0">
                <a:solidFill>
                  <a:schemeClr val="accent1">
                    <a:lumMod val="50000"/>
                  </a:schemeClr>
                </a:solidFill>
                <a:latin typeface="Montserrat" panose="00000500000000000000"/>
                <a:cs typeface="DejaVu Sans" charset="0"/>
              </a:rPr>
              <a:t/>
            </a:r>
            <a:br>
              <a:rPr lang="ru-RU" altLang="ru-RU" sz="900" b="1" dirty="0">
                <a:solidFill>
                  <a:schemeClr val="accent1">
                    <a:lumMod val="50000"/>
                  </a:schemeClr>
                </a:solidFill>
                <a:latin typeface="Montserrat" panose="00000500000000000000"/>
                <a:cs typeface="DejaVu Sans" charset="0"/>
              </a:rPr>
            </a:br>
            <a:endParaRPr lang="ru-RU" sz="900" b="1" dirty="0">
              <a:solidFill>
                <a:srgbClr val="0070C0"/>
              </a:solidFill>
              <a:latin typeface="Montserrat" panose="0000050000000000000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53274" y="897038"/>
            <a:ext cx="4915795" cy="3443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50" b="1">
                <a:solidFill>
                  <a:srgbClr val="005CB9"/>
                </a:solidFill>
                <a:latin typeface="Montserrat" panose="00000500000000000000"/>
                <a:cs typeface="Times New Roman" panose="02020603050405020304" pitchFamily="18" charset="0"/>
              </a:rPr>
              <a:t>Руководитель проекта </a:t>
            </a:r>
            <a:r>
              <a:rPr lang="ru-RU" sz="788" smtClean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/>
              </a:rPr>
              <a:t>– Заведующая кафедрой факультетской педиатрии ФГБОУ ВО «СамГМУ», д.м.н., доцент, </a:t>
            </a:r>
            <a:r>
              <a:rPr lang="ru-RU" sz="788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/>
              </a:rPr>
              <a:t>Порецкова Галина Юрьевна </a:t>
            </a:r>
            <a:endParaRPr lang="ru-RU" sz="788" b="1" dirty="0">
              <a:solidFill>
                <a:schemeClr val="tx1">
                  <a:lumMod val="95000"/>
                  <a:lumOff val="5000"/>
                </a:schemeClr>
              </a:solidFill>
              <a:latin typeface="Montserrat" panose="0000050000000000000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105" y="1288947"/>
            <a:ext cx="6475334" cy="5893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5725">
              <a:tabLst>
                <a:tab pos="514350" algn="l"/>
              </a:tabLst>
            </a:pPr>
            <a:r>
              <a:rPr lang="ru-RU" sz="850" b="1" dirty="0">
                <a:solidFill>
                  <a:srgbClr val="005CB9"/>
                </a:solidFill>
                <a:latin typeface="Montserrat" panose="00000500000000000000"/>
                <a:cs typeface="Times New Roman" panose="02020603050405020304" pitchFamily="18" charset="0"/>
              </a:rPr>
              <a:t>ЦЕЛЬ  ПРОЕКТА  </a:t>
            </a:r>
            <a:endParaRPr lang="ru-RU" sz="850" b="1" dirty="0" smtClean="0">
              <a:solidFill>
                <a:srgbClr val="005CB9"/>
              </a:solidFill>
              <a:latin typeface="Montserrat" panose="00000500000000000000"/>
              <a:cs typeface="Times New Roman" panose="02020603050405020304" pitchFamily="18" charset="0"/>
            </a:endParaRPr>
          </a:p>
          <a:p>
            <a:pPr marL="85725" algn="just">
              <a:tabLst>
                <a:tab pos="514350" algn="l"/>
              </a:tabLst>
            </a:pPr>
            <a:r>
              <a:rPr lang="ru-RU" altLang="ru-RU" sz="79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/>
                <a:cs typeface="Arial" panose="020B0604020202020204" pitchFamily="34" charset="0"/>
              </a:rPr>
              <a:t>Создание </a:t>
            </a:r>
            <a:r>
              <a:rPr lang="ru-RU" sz="800" dirty="0">
                <a:latin typeface="Montserrat" panose="00000500000000000000"/>
                <a:cs typeface="Times New Roman" panose="02020603050405020304" pitchFamily="18" charset="0"/>
              </a:rPr>
              <a:t>а</a:t>
            </a:r>
            <a:r>
              <a:rPr lang="ru-RU" altLang="ru-RU" sz="800" dirty="0">
                <a:latin typeface="Montserrat" panose="00000500000000000000"/>
                <a:cs typeface="Times New Roman" panose="02020603050405020304" pitchFamily="18" charset="0"/>
              </a:rPr>
              <a:t>налитического программно-аппаратного комплекса (АПАК</a:t>
            </a:r>
            <a:r>
              <a:rPr lang="ru-RU" altLang="ru-RU" sz="800" dirty="0" smtClean="0">
                <a:latin typeface="Montserrat" panose="00000500000000000000"/>
                <a:cs typeface="Times New Roman" panose="02020603050405020304" pitchFamily="18" charset="0"/>
              </a:rPr>
              <a:t>)</a:t>
            </a:r>
            <a:r>
              <a:rPr lang="ru-RU" alt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/>
                <a:cs typeface="Arial" panose="020B0604020202020204" pitchFamily="34" charset="0"/>
              </a:rPr>
              <a:t> с интеграцией в систему обмена информацией в здравоохранении</a:t>
            </a:r>
            <a:r>
              <a:rPr lang="ru-RU" altLang="ru-RU" sz="800" dirty="0" smtClean="0">
                <a:latin typeface="Montserrat" panose="00000500000000000000"/>
                <a:cs typeface="Times New Roman" panose="02020603050405020304" pitchFamily="18" charset="0"/>
              </a:rPr>
              <a:t> для у</a:t>
            </a:r>
            <a:r>
              <a:rPr lang="ru-RU" altLang="ru-RU" sz="79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/>
                <a:cs typeface="Arial" panose="020B0604020202020204" pitchFamily="34" charset="0"/>
              </a:rPr>
              <a:t>совершенствования процедуры </a:t>
            </a:r>
            <a:r>
              <a:rPr lang="ru-RU" altLang="ru-RU" sz="79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/>
                <a:cs typeface="Arial" panose="020B0604020202020204" pitchFamily="34" charset="0"/>
              </a:rPr>
              <a:t>наблюдения за новорождённым и проведения </a:t>
            </a:r>
            <a:r>
              <a:rPr lang="ru-RU" altLang="ru-RU" sz="79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/>
                <a:cs typeface="Arial" panose="020B0604020202020204" pitchFamily="34" charset="0"/>
              </a:rPr>
              <a:t>профосмотра</a:t>
            </a:r>
            <a:r>
              <a:rPr lang="ru-RU" altLang="ru-RU" sz="79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/>
                <a:cs typeface="Arial" panose="020B0604020202020204" pitchFamily="34" charset="0"/>
              </a:rPr>
              <a:t> детей дошкольного и школьного </a:t>
            </a:r>
            <a:r>
              <a:rPr lang="ru-RU" altLang="ru-RU" sz="79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/>
                <a:cs typeface="Arial" panose="020B0604020202020204" pitchFamily="34" charset="0"/>
              </a:rPr>
              <a:t>возраста, повышения </a:t>
            </a:r>
            <a:r>
              <a:rPr lang="ru-RU" altLang="ru-RU" sz="79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/>
                <a:cs typeface="Arial" panose="020B0604020202020204" pitchFamily="34" charset="0"/>
              </a:rPr>
              <a:t>их </a:t>
            </a:r>
            <a:r>
              <a:rPr lang="ru-RU" altLang="ru-RU" sz="79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/>
                <a:cs typeface="Arial" panose="020B0604020202020204" pitchFamily="34" charset="0"/>
              </a:rPr>
              <a:t>качества.</a:t>
            </a:r>
            <a:r>
              <a:rPr lang="ru-RU" sz="79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/>
              </a:rPr>
              <a:t>   </a:t>
            </a:r>
            <a:endParaRPr lang="ru-RU" sz="790" dirty="0">
              <a:solidFill>
                <a:schemeClr val="tx1">
                  <a:lumMod val="95000"/>
                  <a:lumOff val="5000"/>
                </a:schemeClr>
              </a:solidFill>
              <a:latin typeface="Montserrat" panose="00000500000000000000"/>
              <a:ea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3494" y="1942488"/>
            <a:ext cx="6529963" cy="2070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5725" algn="just">
              <a:tabLst>
                <a:tab pos="514350" algn="l"/>
              </a:tabLst>
            </a:pPr>
            <a:r>
              <a:rPr lang="ru-RU" sz="850" b="1" dirty="0">
                <a:solidFill>
                  <a:srgbClr val="005CB9"/>
                </a:solidFill>
                <a:latin typeface="Montserrat" panose="00000500000000000000"/>
                <a:cs typeface="Times New Roman" panose="02020603050405020304" pitchFamily="18" charset="0"/>
              </a:rPr>
              <a:t>ОПИСАНИЕ ПРОЕКТА </a:t>
            </a:r>
          </a:p>
          <a:p>
            <a:pPr marL="85725" algn="just">
              <a:tabLst>
                <a:tab pos="514350" algn="l"/>
              </a:tabLst>
            </a:pPr>
            <a:r>
              <a:rPr lang="ru-RU" sz="79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/>
                <a:cs typeface="Arial" panose="020B0604020202020204" pitchFamily="34" charset="0"/>
              </a:rPr>
              <a:t>Проектом предусмотрено создание цифрового </a:t>
            </a:r>
            <a:r>
              <a:rPr lang="ru-RU" sz="79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/>
                <a:cs typeface="Arial" panose="020B0604020202020204" pitchFamily="34" charset="0"/>
              </a:rPr>
              <a:t>АПАК </a:t>
            </a:r>
            <a:r>
              <a:rPr lang="ru-RU" sz="79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/>
                <a:cs typeface="Arial" panose="020B0604020202020204" pitchFamily="34" charset="0"/>
              </a:rPr>
              <a:t>замкнутого цикла с разработкой </a:t>
            </a:r>
            <a:r>
              <a:rPr lang="en-US" sz="79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/>
                <a:cs typeface="Arial" panose="020B0604020202020204" pitchFamily="34" charset="0"/>
              </a:rPr>
              <a:t>IT</a:t>
            </a:r>
            <a:r>
              <a:rPr lang="ru-RU" sz="79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/>
                <a:cs typeface="Arial" panose="020B0604020202020204" pitchFamily="34" charset="0"/>
              </a:rPr>
              <a:t>-сервисов, софтов (</a:t>
            </a:r>
            <a:r>
              <a:rPr lang="ru-RU" altLang="ru-RU" sz="79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/>
                <a:cs typeface="Arial" panose="020B0604020202020204" pitchFamily="34" charset="0"/>
              </a:rPr>
              <a:t>система</a:t>
            </a:r>
            <a:r>
              <a:rPr lang="en-US" altLang="ru-RU" sz="79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/>
                <a:cs typeface="Arial" panose="020B0604020202020204" pitchFamily="34" charset="0"/>
              </a:rPr>
              <a:t> </a:t>
            </a:r>
            <a:r>
              <a:rPr lang="ru-RU" altLang="ru-RU" sz="79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/>
                <a:cs typeface="Arial" panose="020B0604020202020204" pitchFamily="34" charset="0"/>
              </a:rPr>
              <a:t>считывания  физических параметров,</a:t>
            </a:r>
            <a:r>
              <a:rPr lang="en-US" altLang="ru-RU" sz="79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/>
                <a:cs typeface="Arial" panose="020B0604020202020204" pitchFamily="34" charset="0"/>
              </a:rPr>
              <a:t> </a:t>
            </a:r>
            <a:r>
              <a:rPr lang="ru-RU" altLang="ru-RU" sz="79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/>
                <a:cs typeface="Arial" panose="020B0604020202020204" pitchFamily="34" charset="0"/>
              </a:rPr>
              <a:t>показателей функционального состояния организма с возможностью обработки, анализа, хранения и дистанционной передачи данных</a:t>
            </a:r>
            <a:r>
              <a:rPr lang="ru-RU" altLang="ru-RU" sz="79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/>
                <a:cs typeface="Arial" panose="020B0604020202020204" pitchFamily="34" charset="0"/>
              </a:rPr>
              <a:t>) применительно </a:t>
            </a:r>
            <a:r>
              <a:rPr lang="ru-RU" altLang="ru-RU" sz="79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/>
                <a:cs typeface="Arial" panose="020B0604020202020204" pitchFamily="34" charset="0"/>
              </a:rPr>
              <a:t>к различным этапам оказания медицинской помощи детскому населению (проведение профилактических осмотров, наблюдение в период новорождённости, наблюдение за течением патологического процесса).</a:t>
            </a:r>
          </a:p>
          <a:p>
            <a:pPr indent="88900" algn="just">
              <a:tabLst>
                <a:tab pos="514350" algn="l"/>
              </a:tabLst>
            </a:pPr>
            <a:endParaRPr lang="ru-RU" sz="850" b="1" dirty="0" smtClean="0">
              <a:solidFill>
                <a:srgbClr val="005CB9"/>
              </a:solidFill>
              <a:latin typeface="Montserrat" panose="00000500000000000000"/>
              <a:cs typeface="Times New Roman" panose="02020603050405020304" pitchFamily="18" charset="0"/>
            </a:endParaRPr>
          </a:p>
          <a:p>
            <a:pPr indent="88900" algn="just">
              <a:tabLst>
                <a:tab pos="514350" algn="l"/>
              </a:tabLst>
            </a:pPr>
            <a:r>
              <a:rPr lang="ru-RU" sz="850" b="1" dirty="0" smtClean="0">
                <a:solidFill>
                  <a:srgbClr val="005CB9"/>
                </a:solidFill>
                <a:latin typeface="Montserrat" panose="00000500000000000000"/>
                <a:cs typeface="Times New Roman" panose="02020603050405020304" pitchFamily="18" charset="0"/>
              </a:rPr>
              <a:t>Возможности АПАК</a:t>
            </a:r>
            <a:endParaRPr lang="ru-RU" sz="850" b="1" dirty="0">
              <a:solidFill>
                <a:srgbClr val="005CB9"/>
              </a:solidFill>
              <a:latin typeface="Montserrat" panose="00000500000000000000"/>
              <a:cs typeface="Times New Roman" panose="02020603050405020304" pitchFamily="18" charset="0"/>
            </a:endParaRPr>
          </a:p>
          <a:p>
            <a:pPr marL="265113" indent="-176213" algn="just">
              <a:buClr>
                <a:srgbClr val="0070C0"/>
              </a:buClr>
              <a:buFont typeface="Wingdings" panose="05000000000000000000" pitchFamily="2" charset="2"/>
              <a:buChar char="Ø"/>
              <a:tabLst>
                <a:tab pos="514350" algn="l"/>
              </a:tabLst>
            </a:pPr>
            <a:r>
              <a:rPr lang="ru-RU" sz="788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/>
              </a:rPr>
              <a:t>Фиксация объективных параметров состояния здоровья ребёнка (антропометрических и функциональных)</a:t>
            </a:r>
          </a:p>
          <a:p>
            <a:pPr marL="265113" indent="-176213" algn="just">
              <a:buClr>
                <a:srgbClr val="0070C0"/>
              </a:buClr>
              <a:buFont typeface="Wingdings" panose="05000000000000000000" pitchFamily="2" charset="2"/>
              <a:buChar char="Ø"/>
              <a:tabLst>
                <a:tab pos="514350" algn="l"/>
              </a:tabLst>
            </a:pPr>
            <a:r>
              <a:rPr lang="ru-RU" sz="788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/>
              </a:rPr>
              <a:t>Дистанционное наблюдение и оценка передаваемых параметров</a:t>
            </a:r>
          </a:p>
          <a:p>
            <a:pPr marL="265113" indent="-176213" algn="just">
              <a:buClr>
                <a:srgbClr val="0070C0"/>
              </a:buClr>
              <a:buFont typeface="Wingdings" panose="05000000000000000000" pitchFamily="2" charset="2"/>
              <a:buChar char="Ø"/>
              <a:tabLst>
                <a:tab pos="514350" algn="l"/>
              </a:tabLst>
            </a:pPr>
            <a:r>
              <a:rPr lang="ru-RU" sz="788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/>
              </a:rPr>
              <a:t>Автоматизированное формирование базы данных и составление отчётов </a:t>
            </a:r>
          </a:p>
          <a:p>
            <a:pPr marL="265113" indent="-176213" algn="just">
              <a:buClr>
                <a:srgbClr val="0070C0"/>
              </a:buClr>
              <a:buFont typeface="Wingdings" panose="05000000000000000000" pitchFamily="2" charset="2"/>
              <a:buChar char="Ø"/>
              <a:tabLst>
                <a:tab pos="514350" algn="l"/>
              </a:tabLst>
            </a:pPr>
            <a:r>
              <a:rPr lang="ru-RU" sz="788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/>
              </a:rPr>
              <a:t>Формирование регистров пациентов по нозологии</a:t>
            </a:r>
          </a:p>
          <a:p>
            <a:pPr marL="265113" indent="-176213" algn="just">
              <a:buClr>
                <a:srgbClr val="0070C0"/>
              </a:buClr>
              <a:buFont typeface="Wingdings" panose="05000000000000000000" pitchFamily="2" charset="2"/>
              <a:buChar char="Ø"/>
              <a:tabLst>
                <a:tab pos="514350" algn="l"/>
              </a:tabLst>
            </a:pPr>
            <a:r>
              <a:rPr lang="ru-RU" sz="788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/>
              </a:rPr>
              <a:t>Автоматизированное формирование плана диспансеризации </a:t>
            </a:r>
          </a:p>
          <a:p>
            <a:pPr marL="265113" indent="-176213" algn="just">
              <a:buClr>
                <a:srgbClr val="0070C0"/>
              </a:buClr>
              <a:buFont typeface="Wingdings" panose="05000000000000000000" pitchFamily="2" charset="2"/>
              <a:buChar char="Ø"/>
              <a:tabLst>
                <a:tab pos="514350" algn="l"/>
              </a:tabLst>
            </a:pPr>
            <a:r>
              <a:rPr lang="ru-RU" sz="788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/>
              </a:rPr>
              <a:t>Возможность планирование ресурсов, необходимых для ведения пациентов</a:t>
            </a:r>
          </a:p>
          <a:p>
            <a:pPr marL="265113" indent="-176213" algn="just">
              <a:buClr>
                <a:srgbClr val="0070C0"/>
              </a:buClr>
              <a:buFont typeface="Wingdings" panose="05000000000000000000" pitchFamily="2" charset="2"/>
              <a:buChar char="Ø"/>
              <a:tabLst>
                <a:tab pos="514350" algn="l"/>
              </a:tabLst>
            </a:pPr>
            <a:r>
              <a:rPr lang="ru-RU" sz="788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/>
              </a:rPr>
              <a:t>Возможность анализа, передачи и хранения данных.</a:t>
            </a:r>
          </a:p>
          <a:p>
            <a:pPr marL="171450" indent="-171450" algn="just">
              <a:buFontTx/>
              <a:buChar char="-"/>
              <a:tabLst>
                <a:tab pos="514350" algn="l"/>
              </a:tabLst>
            </a:pPr>
            <a:endParaRPr lang="en-US" sz="788" b="1" dirty="0">
              <a:solidFill>
                <a:srgbClr val="0070C0"/>
              </a:solidFill>
              <a:latin typeface="Montserrat" panose="0000050000000000000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019439" y="7981674"/>
            <a:ext cx="2267678" cy="213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31802" algn="just">
              <a:tabLst>
                <a:tab pos="514350" algn="l"/>
              </a:tabLst>
            </a:pPr>
            <a:endParaRPr lang="ru-RU" sz="788" dirty="0">
              <a:solidFill>
                <a:schemeClr val="accent1">
                  <a:lumMod val="50000"/>
                </a:schemeClr>
              </a:solidFill>
              <a:latin typeface="Montserrat" panose="00000500000000000000"/>
              <a:ea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11122" y="7632388"/>
            <a:ext cx="6474706" cy="1047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  <a:buSzPct val="100000"/>
              <a:defRPr/>
            </a:pPr>
            <a:r>
              <a:rPr lang="ru-RU" sz="850" b="1" dirty="0" smtClean="0">
                <a:solidFill>
                  <a:srgbClr val="005CB9"/>
                </a:solidFill>
                <a:latin typeface="Montserrat" panose="00000500000000000000"/>
                <a:cs typeface="Times New Roman" panose="02020603050405020304" pitchFamily="18" charset="0"/>
              </a:rPr>
              <a:t>ВКЛАД </a:t>
            </a:r>
            <a:r>
              <a:rPr lang="ru-RU" sz="850" b="1" dirty="0">
                <a:solidFill>
                  <a:srgbClr val="005CB9"/>
                </a:solidFill>
                <a:latin typeface="Montserrat" panose="00000500000000000000"/>
                <a:cs typeface="Times New Roman" panose="02020603050405020304" pitchFamily="18" charset="0"/>
              </a:rPr>
              <a:t>ПРОЕКТА В СТРАТЕГИЮ САМГМУ </a:t>
            </a:r>
            <a:endParaRPr lang="ru-RU" sz="788" b="1" dirty="0">
              <a:solidFill>
                <a:srgbClr val="0070C0"/>
              </a:solidFill>
              <a:latin typeface="Montserrat" panose="00000500000000000000"/>
            </a:endParaRPr>
          </a:p>
          <a:p>
            <a:pPr marL="171450" indent="-171450" algn="just"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ru-RU" altLang="ru-RU" sz="790" dirty="0">
                <a:solidFill>
                  <a:prstClr val="black">
                    <a:lumMod val="85000"/>
                    <a:lumOff val="15000"/>
                  </a:prstClr>
                </a:solidFill>
                <a:latin typeface="Montserrat" panose="00000500000000000000"/>
                <a:cs typeface="Arial" panose="020B0604020202020204" pitchFamily="34" charset="0"/>
              </a:rPr>
              <a:t>Лидерство в научной деятельности (НИР, патенты, </a:t>
            </a:r>
            <a:r>
              <a:rPr lang="ru-RU" altLang="ru-RU" sz="79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Montserrat" panose="00000500000000000000"/>
                <a:cs typeface="Arial" panose="020B0604020202020204" pitchFamily="34" charset="0"/>
              </a:rPr>
              <a:t>публикации);</a:t>
            </a:r>
          </a:p>
          <a:p>
            <a:pPr marL="171450" indent="-171450" algn="just"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ru-RU" altLang="ru-RU" sz="79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Montserrat" panose="00000500000000000000"/>
                <a:cs typeface="Arial" panose="020B0604020202020204" pitchFamily="34" charset="0"/>
              </a:rPr>
              <a:t>Лидерство </a:t>
            </a:r>
            <a:r>
              <a:rPr lang="ru-RU" altLang="ru-RU" sz="790" dirty="0">
                <a:solidFill>
                  <a:prstClr val="black">
                    <a:lumMod val="85000"/>
                    <a:lumOff val="15000"/>
                  </a:prstClr>
                </a:solidFill>
                <a:latin typeface="Montserrat" panose="00000500000000000000"/>
                <a:cs typeface="Arial" panose="020B0604020202020204" pitchFamily="34" charset="0"/>
              </a:rPr>
              <a:t>в инновациях - создание и внедрение  цифрового  инновационного продукта (</a:t>
            </a:r>
            <a:r>
              <a:rPr lang="ru-RU" altLang="ru-RU" sz="790" dirty="0" err="1">
                <a:solidFill>
                  <a:prstClr val="black">
                    <a:lumMod val="85000"/>
                    <a:lumOff val="15000"/>
                  </a:prstClr>
                </a:solidFill>
                <a:latin typeface="Montserrat" panose="00000500000000000000"/>
                <a:cs typeface="Arial" panose="020B0604020202020204" pitchFamily="34" charset="0"/>
              </a:rPr>
              <a:t>цифровизация</a:t>
            </a:r>
            <a:r>
              <a:rPr lang="ru-RU" altLang="ru-RU" sz="790" dirty="0">
                <a:solidFill>
                  <a:prstClr val="black">
                    <a:lumMod val="85000"/>
                    <a:lumOff val="15000"/>
                  </a:prstClr>
                </a:solidFill>
                <a:latin typeface="Montserrat" panose="00000500000000000000"/>
                <a:cs typeface="Arial" panose="020B0604020202020204" pitchFamily="34" charset="0"/>
              </a:rPr>
              <a:t> здравоохранения</a:t>
            </a:r>
            <a:r>
              <a:rPr lang="ru-RU" altLang="ru-RU" sz="79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Montserrat" panose="00000500000000000000"/>
                <a:cs typeface="Arial" panose="020B0604020202020204" pitchFamily="34" charset="0"/>
              </a:rPr>
              <a:t>);</a:t>
            </a:r>
          </a:p>
          <a:p>
            <a:pPr marL="171450" indent="-171450" algn="just"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ru-RU" altLang="ru-RU" sz="79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Montserrat" panose="00000500000000000000"/>
                <a:cs typeface="Arial" panose="020B0604020202020204" pitchFamily="34" charset="0"/>
              </a:rPr>
              <a:t>Лидерство </a:t>
            </a:r>
            <a:r>
              <a:rPr lang="ru-RU" altLang="ru-RU" sz="790" dirty="0">
                <a:solidFill>
                  <a:prstClr val="black">
                    <a:lumMod val="85000"/>
                    <a:lumOff val="15000"/>
                  </a:prstClr>
                </a:solidFill>
                <a:latin typeface="Montserrat" panose="00000500000000000000"/>
                <a:cs typeface="Arial" panose="020B0604020202020204" pitchFamily="34" charset="0"/>
              </a:rPr>
              <a:t>в медицинской деятельности - повышение качества медицинской помощи с использованием цифровых технологий; </a:t>
            </a:r>
            <a:endParaRPr lang="ru-RU" altLang="ru-RU" sz="790" dirty="0" smtClean="0">
              <a:solidFill>
                <a:prstClr val="black">
                  <a:lumMod val="85000"/>
                  <a:lumOff val="15000"/>
                </a:prstClr>
              </a:solidFill>
              <a:latin typeface="Montserrat" panose="00000500000000000000"/>
              <a:cs typeface="Arial" panose="020B0604020202020204" pitchFamily="34" charset="0"/>
            </a:endParaRPr>
          </a:p>
          <a:p>
            <a:pPr marL="171450" indent="-171450" algn="just"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ru-RU" altLang="ru-RU" sz="79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Montserrat" panose="00000500000000000000"/>
                <a:cs typeface="Arial" panose="020B0604020202020204" pitchFamily="34" charset="0"/>
              </a:rPr>
              <a:t>Повышение </a:t>
            </a:r>
            <a:r>
              <a:rPr lang="ru-RU" altLang="ru-RU" sz="790" dirty="0">
                <a:solidFill>
                  <a:prstClr val="black">
                    <a:lumMod val="85000"/>
                    <a:lumOff val="15000"/>
                  </a:prstClr>
                </a:solidFill>
                <a:latin typeface="Montserrat" panose="00000500000000000000"/>
                <a:cs typeface="Arial" panose="020B0604020202020204" pitchFamily="34" charset="0"/>
              </a:rPr>
              <a:t>дохода ВУЗа.</a:t>
            </a:r>
          </a:p>
          <a:p>
            <a:pPr indent="136803" algn="just">
              <a:tabLst>
                <a:tab pos="176451" algn="l"/>
                <a:tab pos="514350" algn="l"/>
              </a:tabLst>
            </a:pPr>
            <a:endParaRPr lang="ru-RU" sz="788" b="1" dirty="0">
              <a:solidFill>
                <a:srgbClr val="0070C0"/>
              </a:solidFill>
              <a:latin typeface="Montserrat" panose="0000050000000000000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21146" y="3953227"/>
            <a:ext cx="3162967" cy="2654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lvl="0" algn="just" defTabSz="449263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12700" algn="l"/>
                <a:tab pos="460375" algn="l"/>
                <a:tab pos="909638" algn="l"/>
                <a:tab pos="1358900" algn="l"/>
                <a:tab pos="1808163" algn="l"/>
                <a:tab pos="2257425" algn="l"/>
                <a:tab pos="2706688" algn="l"/>
                <a:tab pos="3155950" algn="l"/>
                <a:tab pos="3605213" algn="l"/>
                <a:tab pos="4054475" algn="l"/>
                <a:tab pos="4503738" algn="l"/>
                <a:tab pos="4953000" algn="l"/>
                <a:tab pos="5402263" algn="l"/>
                <a:tab pos="5851525" algn="l"/>
                <a:tab pos="6300788" algn="l"/>
                <a:tab pos="6750050" algn="l"/>
                <a:tab pos="7199313" algn="l"/>
                <a:tab pos="7648575" algn="l"/>
                <a:tab pos="8097838" algn="l"/>
                <a:tab pos="8547100" algn="l"/>
                <a:tab pos="8996363" algn="l"/>
              </a:tabLst>
            </a:pPr>
            <a:r>
              <a:rPr lang="ru-RU" sz="850" b="1" dirty="0">
                <a:solidFill>
                  <a:srgbClr val="005CB9"/>
                </a:solidFill>
                <a:latin typeface="Montserrat" panose="00000500000000000000"/>
                <a:cs typeface="Times New Roman" panose="02020603050405020304" pitchFamily="18" charset="0"/>
              </a:rPr>
              <a:t>НЕОБХОДИМОСТЬ РЕАЛИЗАЦИИ </a:t>
            </a:r>
          </a:p>
          <a:p>
            <a:pPr marL="12700" lvl="0" algn="just" defTabSz="449263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12700" algn="l"/>
                <a:tab pos="460375" algn="l"/>
                <a:tab pos="909638" algn="l"/>
                <a:tab pos="1358900" algn="l"/>
                <a:tab pos="1808163" algn="l"/>
                <a:tab pos="2257425" algn="l"/>
                <a:tab pos="2706688" algn="l"/>
                <a:tab pos="3155950" algn="l"/>
                <a:tab pos="3605213" algn="l"/>
                <a:tab pos="4054475" algn="l"/>
                <a:tab pos="4503738" algn="l"/>
                <a:tab pos="4953000" algn="l"/>
                <a:tab pos="5402263" algn="l"/>
                <a:tab pos="5851525" algn="l"/>
                <a:tab pos="6300788" algn="l"/>
                <a:tab pos="6750050" algn="l"/>
                <a:tab pos="7199313" algn="l"/>
                <a:tab pos="7648575" algn="l"/>
                <a:tab pos="8097838" algn="l"/>
                <a:tab pos="8547100" algn="l"/>
                <a:tab pos="8996363" algn="l"/>
              </a:tabLst>
            </a:pPr>
            <a:r>
              <a:rPr lang="ru-RU" sz="79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/>
              </a:rPr>
              <a:t>Одной из причин роста числа детей с хроническими заболеваниями и инвалидностью являются невысокое качество   профилактических осмотров и дефицит врачей узких </a:t>
            </a:r>
            <a:r>
              <a:rPr lang="ru-RU" sz="79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/>
              </a:rPr>
              <a:t>специалистей</a:t>
            </a:r>
            <a:r>
              <a:rPr lang="ru-RU" sz="79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/>
              </a:rPr>
              <a:t>. </a:t>
            </a:r>
          </a:p>
          <a:p>
            <a:pPr marL="12700" lvl="0" algn="just" defTabSz="449263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12700" algn="l"/>
                <a:tab pos="460375" algn="l"/>
                <a:tab pos="909638" algn="l"/>
                <a:tab pos="1358900" algn="l"/>
                <a:tab pos="1808163" algn="l"/>
                <a:tab pos="2257425" algn="l"/>
                <a:tab pos="2706688" algn="l"/>
                <a:tab pos="3155950" algn="l"/>
                <a:tab pos="3605213" algn="l"/>
                <a:tab pos="4054475" algn="l"/>
                <a:tab pos="4503738" algn="l"/>
                <a:tab pos="4953000" algn="l"/>
                <a:tab pos="5402263" algn="l"/>
                <a:tab pos="5851525" algn="l"/>
                <a:tab pos="6300788" algn="l"/>
                <a:tab pos="6750050" algn="l"/>
                <a:tab pos="7199313" algn="l"/>
                <a:tab pos="7648575" algn="l"/>
                <a:tab pos="8097838" algn="l"/>
                <a:tab pos="8547100" algn="l"/>
                <a:tab pos="8996363" algn="l"/>
              </a:tabLst>
            </a:pPr>
            <a:r>
              <a:rPr lang="ru-RU" sz="79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/>
              </a:rPr>
              <a:t>В настоящее время не всегда есть возможность фиксации параметров пациента, передача информации специалистам и ее сохранение для оценки в динамике.</a:t>
            </a:r>
          </a:p>
          <a:p>
            <a:pPr marL="12700" lvl="0" algn="just" defTabSz="449263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12700" algn="l"/>
                <a:tab pos="460375" algn="l"/>
                <a:tab pos="909638" algn="l"/>
                <a:tab pos="1358900" algn="l"/>
                <a:tab pos="1808163" algn="l"/>
                <a:tab pos="2257425" algn="l"/>
                <a:tab pos="2706688" algn="l"/>
                <a:tab pos="3155950" algn="l"/>
                <a:tab pos="3605213" algn="l"/>
                <a:tab pos="4054475" algn="l"/>
                <a:tab pos="4503738" algn="l"/>
                <a:tab pos="4953000" algn="l"/>
                <a:tab pos="5402263" algn="l"/>
                <a:tab pos="5851525" algn="l"/>
                <a:tab pos="6300788" algn="l"/>
                <a:tab pos="6750050" algn="l"/>
                <a:tab pos="7199313" algn="l"/>
                <a:tab pos="7648575" algn="l"/>
                <a:tab pos="8097838" algn="l"/>
                <a:tab pos="8547100" algn="l"/>
                <a:tab pos="8996363" algn="l"/>
              </a:tabLst>
            </a:pPr>
            <a:r>
              <a:rPr lang="ru-RU" sz="79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/>
              </a:rPr>
              <a:t>Реализация проекта позволит оптимизировать доврачебный этап профилактических осмотров </a:t>
            </a:r>
            <a:r>
              <a:rPr lang="ru-RU" sz="79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/>
              </a:rPr>
              <a:t>силами медицинских работников среднего звена с </a:t>
            </a:r>
            <a:r>
              <a:rPr lang="ru-RU" sz="79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/>
              </a:rPr>
              <a:t>использованием цифровых приборов и обеспечением возможности дистанционной оценки параметров состояния здоровья детей врачом, спрогнозировать необходимость участия в осмотре врачей узких специальностей. </a:t>
            </a:r>
          </a:p>
          <a:p>
            <a:pPr marL="12700" lvl="0" algn="just" defTabSz="449263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12700" algn="l"/>
                <a:tab pos="460375" algn="l"/>
                <a:tab pos="909638" algn="l"/>
                <a:tab pos="1358900" algn="l"/>
                <a:tab pos="1808163" algn="l"/>
                <a:tab pos="2257425" algn="l"/>
                <a:tab pos="2706688" algn="l"/>
                <a:tab pos="3155950" algn="l"/>
                <a:tab pos="3605213" algn="l"/>
                <a:tab pos="4054475" algn="l"/>
                <a:tab pos="4503738" algn="l"/>
                <a:tab pos="4953000" algn="l"/>
                <a:tab pos="5402263" algn="l"/>
                <a:tab pos="5851525" algn="l"/>
                <a:tab pos="6300788" algn="l"/>
                <a:tab pos="6750050" algn="l"/>
                <a:tab pos="7199313" algn="l"/>
                <a:tab pos="7648575" algn="l"/>
                <a:tab pos="8097838" algn="l"/>
                <a:tab pos="8547100" algn="l"/>
                <a:tab pos="8996363" algn="l"/>
              </a:tabLst>
            </a:pPr>
            <a:r>
              <a:rPr lang="ru-RU" sz="79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/>
              </a:rPr>
              <a:t>Проект обеспечит удобную оперативную </a:t>
            </a:r>
            <a:r>
              <a:rPr lang="ru-RU" altLang="ru-RU" sz="79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/>
                <a:ea typeface="Microsoft YaHei" panose="020B0503020204020204" pitchFamily="34" charset="-122"/>
                <a:cs typeface="Times New Roman" panose="02020603050405020304" pitchFamily="18" charset="0"/>
              </a:rPr>
              <a:t>коммуникацию </a:t>
            </a:r>
            <a:r>
              <a:rPr lang="ru-RU" altLang="ru-RU" sz="79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/>
                <a:ea typeface="Microsoft YaHei" panose="020B0503020204020204" pitchFamily="34" charset="-122"/>
                <a:cs typeface="Times New Roman" panose="02020603050405020304" pitchFamily="18" charset="0"/>
              </a:rPr>
              <a:t>специалистов педиатрического </a:t>
            </a:r>
            <a:r>
              <a:rPr lang="ru-RU" altLang="ru-RU" sz="79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/>
                <a:ea typeface="Microsoft YaHei" panose="020B0503020204020204" pitchFamily="34" charset="-122"/>
                <a:cs typeface="Times New Roman" panose="02020603050405020304" pitchFamily="18" charset="0"/>
              </a:rPr>
              <a:t>звена для отслеживания параметров новорождённых </a:t>
            </a:r>
            <a:r>
              <a:rPr lang="ru-RU" altLang="ru-RU" sz="79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/>
                <a:ea typeface="Microsoft YaHei" panose="020B0503020204020204" pitchFamily="34" charset="-122"/>
                <a:cs typeface="Times New Roman" panose="02020603050405020304" pitchFamily="18" charset="0"/>
              </a:rPr>
              <a:t>и </a:t>
            </a:r>
            <a:r>
              <a:rPr lang="ru-RU" altLang="ru-RU" sz="79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/>
                <a:ea typeface="Microsoft YaHei" panose="020B0503020204020204" pitchFamily="34" charset="-122"/>
                <a:cs typeface="Times New Roman" panose="02020603050405020304" pitchFamily="18" charset="0"/>
              </a:rPr>
              <a:t>детей </a:t>
            </a:r>
            <a:r>
              <a:rPr lang="ru-RU" altLang="ru-RU" sz="79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/>
                <a:ea typeface="Microsoft YaHei" panose="020B0503020204020204" pitchFamily="34" charset="-122"/>
                <a:cs typeface="Times New Roman" panose="02020603050405020304" pitchFamily="18" charset="0"/>
              </a:rPr>
              <a:t>с острой </a:t>
            </a:r>
            <a:r>
              <a:rPr lang="ru-RU" altLang="ru-RU" sz="79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/>
                <a:ea typeface="Microsoft YaHei" panose="020B0503020204020204" pitchFamily="34" charset="-122"/>
                <a:cs typeface="Times New Roman" panose="02020603050405020304" pitchFamily="18" charset="0"/>
              </a:rPr>
              <a:t>патологией.</a:t>
            </a:r>
            <a:endParaRPr lang="ru-RU" sz="788" dirty="0">
              <a:solidFill>
                <a:srgbClr val="0070C0"/>
              </a:solidFill>
              <a:latin typeface="Montserrat" panose="0000050000000000000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06606" y="6607800"/>
            <a:ext cx="6454661" cy="952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176451" algn="l"/>
                <a:tab pos="514350" algn="l"/>
              </a:tabLst>
            </a:pPr>
            <a:r>
              <a:rPr lang="ru-RU" sz="850" b="1" dirty="0">
                <a:solidFill>
                  <a:srgbClr val="005CB9"/>
                </a:solidFill>
                <a:latin typeface="Montserrat" panose="00000500000000000000"/>
                <a:cs typeface="Times New Roman" panose="02020603050405020304" pitchFamily="18" charset="0"/>
              </a:rPr>
              <a:t>НОВИЗНА ПРОЕКТА </a:t>
            </a:r>
            <a:endParaRPr lang="ru-RU" sz="788" b="1" dirty="0">
              <a:solidFill>
                <a:srgbClr val="0070C0"/>
              </a:solidFill>
              <a:latin typeface="Montserrat" panose="00000500000000000000"/>
            </a:endParaRPr>
          </a:p>
          <a:p>
            <a:pPr algn="just">
              <a:tabLst>
                <a:tab pos="176451" algn="l"/>
                <a:tab pos="514350" algn="l"/>
              </a:tabLst>
            </a:pPr>
            <a:r>
              <a:rPr lang="ru-RU" sz="79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ontserrat" panose="00000500000000000000"/>
                <a:cs typeface="Arial" panose="020B0604020202020204" pitchFamily="34" charset="0"/>
              </a:rPr>
              <a:t>Проект АПАК относится </a:t>
            </a:r>
            <a:r>
              <a:rPr lang="ru-RU" sz="790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" panose="00000500000000000000"/>
                <a:cs typeface="Arial" panose="020B0604020202020204" pitchFamily="34" charset="0"/>
              </a:rPr>
              <a:t>к прикладным медицинским разработкам, позволяющим вывести на новый уровень организацию </a:t>
            </a:r>
            <a:r>
              <a:rPr lang="ru-RU" sz="79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ontserrat" panose="00000500000000000000"/>
                <a:cs typeface="Arial" panose="020B0604020202020204" pitchFamily="34" charset="0"/>
              </a:rPr>
              <a:t>проведения профилактических осмотров и дистанционное наблюдение за пациентом с использованием цифровых </a:t>
            </a:r>
            <a:r>
              <a:rPr lang="ru-RU" sz="790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" panose="00000500000000000000"/>
                <a:cs typeface="Arial" panose="020B0604020202020204" pitchFamily="34" charset="0"/>
              </a:rPr>
              <a:t>технологий. </a:t>
            </a:r>
            <a:r>
              <a:rPr lang="ru-RU" sz="79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ontserrat" panose="00000500000000000000"/>
                <a:cs typeface="Arial" panose="020B0604020202020204" pitchFamily="34" charset="0"/>
              </a:rPr>
              <a:t>Цифровые инструменты и  </a:t>
            </a:r>
            <a:r>
              <a:rPr lang="ru-RU" sz="790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" panose="00000500000000000000"/>
                <a:cs typeface="Arial" panose="020B0604020202020204" pitchFamily="34" charset="0"/>
              </a:rPr>
              <a:t>продукты, полученные при выполнении проекта позволят </a:t>
            </a:r>
            <a:r>
              <a:rPr lang="ru-RU" sz="79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ontserrat" panose="00000500000000000000"/>
                <a:cs typeface="Arial" panose="020B0604020202020204" pitchFamily="34" charset="0"/>
              </a:rPr>
              <a:t>оптимизировать проведение профилактических осмотров несовершеннолетних, создать удобную для специалистов первичного звена систему сбора, анализа и передачи информации, доступную и для  специалистов различных уровней оказания помощи. </a:t>
            </a:r>
            <a:endParaRPr lang="ru-RU" sz="788" b="1" dirty="0">
              <a:solidFill>
                <a:srgbClr val="0070C0"/>
              </a:solidFill>
              <a:latin typeface="Montserrat" panose="0000050000000000000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385848" y="6213"/>
            <a:ext cx="2472152" cy="213905"/>
          </a:xfrm>
          <a:prstGeom prst="rect">
            <a:avLst/>
          </a:prstGeom>
          <a:solidFill>
            <a:srgbClr val="00B0F0"/>
          </a:solidFill>
        </p:spPr>
        <p:txBody>
          <a:bodyPr wrap="none">
            <a:spAutoFit/>
          </a:bodyPr>
          <a:lstStyle/>
          <a:p>
            <a:r>
              <a:rPr lang="ru-RU" sz="790" dirty="0" smtClean="0">
                <a:latin typeface="Montserrat"/>
              </a:rPr>
              <a:t>Ин</a:t>
            </a:r>
            <a:r>
              <a:rPr lang="ru-RU" sz="790" dirty="0" smtClean="0">
                <a:latin typeface="Montserrat"/>
                <a:cs typeface="Times New Roman" pitchFamily="18" charset="0"/>
              </a:rPr>
              <a:t>формационные </a:t>
            </a:r>
            <a:r>
              <a:rPr lang="ru-RU" sz="790" dirty="0">
                <a:latin typeface="Montserrat"/>
                <a:cs typeface="Times New Roman" pitchFamily="18" charset="0"/>
              </a:rPr>
              <a:t>технологии в медицине</a:t>
            </a:r>
            <a:endParaRPr lang="ru-RU" sz="79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79" y="8776063"/>
            <a:ext cx="633158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tabLst>
                <a:tab pos="514350" algn="l"/>
              </a:tabLst>
            </a:pPr>
            <a:r>
              <a:rPr lang="ru-RU" sz="850" b="1" smtClean="0">
                <a:solidFill>
                  <a:srgbClr val="005CB9"/>
                </a:solidFill>
                <a:latin typeface="Montserrat" panose="00000500000000000000"/>
                <a:cs typeface="Times New Roman" panose="02020603050405020304" pitchFamily="18" charset="0"/>
              </a:rPr>
              <a:t>ОБЛАСТЬ ПРИМЕНЕНИЯ</a:t>
            </a:r>
          </a:p>
          <a:p>
            <a:pPr lvl="0" algn="just">
              <a:tabLst>
                <a:tab pos="514350" algn="l"/>
              </a:tabLst>
            </a:pPr>
            <a:r>
              <a:rPr lang="ru-RU" sz="790" smtClean="0">
                <a:solidFill>
                  <a:prstClr val="black">
                    <a:lumMod val="85000"/>
                    <a:lumOff val="15000"/>
                  </a:prstClr>
                </a:solidFill>
                <a:latin typeface="Montserrat" panose="00000500000000000000"/>
                <a:cs typeface="Arial" panose="020B0604020202020204" pitchFamily="34" charset="0"/>
              </a:rPr>
              <a:t>Результаты </a:t>
            </a:r>
            <a:r>
              <a:rPr lang="ru-RU" sz="790" dirty="0">
                <a:solidFill>
                  <a:prstClr val="black">
                    <a:lumMod val="85000"/>
                    <a:lumOff val="15000"/>
                  </a:prstClr>
                </a:solidFill>
                <a:latin typeface="Montserrat" panose="00000500000000000000"/>
                <a:cs typeface="Arial" panose="020B0604020202020204" pitchFamily="34" charset="0"/>
              </a:rPr>
              <a:t>реализации проекта найдут широкое применение в учреждениях практического </a:t>
            </a:r>
            <a:r>
              <a:rPr lang="ru-RU" sz="79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Montserrat" panose="00000500000000000000"/>
                <a:cs typeface="Arial" panose="020B0604020202020204" pitchFamily="34" charset="0"/>
              </a:rPr>
              <a:t>здравоохранения, оказывающих первичную медико-санитарную помощь детскому населению. Продукт проекта будет востребован коммерческими медицинскими учреждениями, в том числе в рамках  реализации абонементного наблюдения за детьми. Использование результатов проекта позволит существенно продвинуться в направлении цифрового развития здравоохранения. </a:t>
            </a:r>
            <a:endParaRPr lang="ru-RU" sz="790" dirty="0">
              <a:solidFill>
                <a:prstClr val="black">
                  <a:lumMod val="85000"/>
                  <a:lumOff val="15000"/>
                </a:prstClr>
              </a:solidFill>
              <a:latin typeface="Montserrat" panose="00000500000000000000"/>
              <a:cs typeface="Arial" panose="020B0604020202020204" pitchFamily="34" charset="0"/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8982" y="4084973"/>
            <a:ext cx="3459018" cy="205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094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245</TotalTime>
  <Words>456</Words>
  <Application>Microsoft Office PowerPoint</Application>
  <PresentationFormat>Лист A4 (210x297 мм)</PresentationFormat>
  <Paragraphs>31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10" baseType="lpstr">
      <vt:lpstr>Microsoft YaHei</vt:lpstr>
      <vt:lpstr>Arial</vt:lpstr>
      <vt:lpstr>Calibri</vt:lpstr>
      <vt:lpstr>Calibri Light</vt:lpstr>
      <vt:lpstr>DejaVu Sans</vt:lpstr>
      <vt:lpstr>Montserrat</vt:lpstr>
      <vt:lpstr>Times New Roman</vt:lpstr>
      <vt:lpstr>Wingdings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 Геннадьевна Васильева</dc:creator>
  <cp:lastModifiedBy>Анна Николаевна Кузнецова</cp:lastModifiedBy>
  <cp:revision>23</cp:revision>
  <dcterms:created xsi:type="dcterms:W3CDTF">2023-02-27T05:52:17Z</dcterms:created>
  <dcterms:modified xsi:type="dcterms:W3CDTF">2024-11-19T10:31:52Z</dcterms:modified>
</cp:coreProperties>
</file>