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96" r:id="rId4"/>
    <p:sldId id="300" r:id="rId5"/>
    <p:sldId id="298" r:id="rId6"/>
    <p:sldId id="294" r:id="rId7"/>
    <p:sldId id="299" r:id="rId8"/>
    <p:sldId id="302" r:id="rId9"/>
    <p:sldId id="286" r:id="rId10"/>
    <p:sldId id="277" r:id="rId11"/>
    <p:sldId id="307" r:id="rId12"/>
    <p:sldId id="311" r:id="rId13"/>
    <p:sldId id="313" r:id="rId14"/>
    <p:sldId id="309" r:id="rId15"/>
    <p:sldId id="310" r:id="rId16"/>
    <p:sldId id="305" r:id="rId17"/>
    <p:sldId id="306" r:id="rId18"/>
    <p:sldId id="301" r:id="rId19"/>
    <p:sldId id="26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4" autoAdjust="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0C275-C0E8-4FBB-9B70-BB6156882888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1EE0-23DC-4DFE-BF4A-4A7E3A6265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Глубокоуважаемые коллеги, добрый день! Разрешите проинформировать Вас касательно создания и введения в работу портала дистанционной реабилитации ПИМУ.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42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90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42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58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URL: https://nauka.tass.ru/nauka/18419299?ysclid=llpko6tp3z8151894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39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84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250825" lvl="0" indent="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 Шейко Геннадий Евгеньевич +7(987) 536-40-40, Администратор Болотова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Аксана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Николаевна +7(831) 422-20-30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75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9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В рамках проекта Приоритета 2030 было заключено соглашение с компанией Степс </a:t>
            </a:r>
            <a:r>
              <a:rPr lang="ru-RU" sz="1200" dirty="0" err="1"/>
              <a:t>Реабил</a:t>
            </a:r>
            <a:r>
              <a:rPr lang="ru-RU" sz="1200" dirty="0"/>
              <a:t> на создание блока «Ортопедия».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9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2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4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В рамках проекта Приоритета 2030 было заключено соглашение и договор с компанией Степс </a:t>
            </a:r>
            <a:r>
              <a:rPr lang="ru-RU" sz="1200" dirty="0" err="1"/>
              <a:t>Реабил</a:t>
            </a:r>
            <a:r>
              <a:rPr lang="ru-RU" sz="1200" dirty="0"/>
              <a:t> на создание блока «Ортопедия».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0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1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8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настоящее время на портал загружен широкий спектр тестов, опросников и шкал для оценки выраженности болевого синдрома, качества жизни, функциональной мобильности пациента.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24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41EE0-23DC-4DFE-BF4A-4A7E3A62653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3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BF1E-81A6-43BC-A868-ED3CBFDCF08A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F9A7-D4F3-4DBD-BCAD-0E2BC4F5DE81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7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18C0-3FF1-45DA-8925-CAA47949CF05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9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2087-6FA2-4488-AA81-EDEC381EF9EC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5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DA4E-B242-4F98-B6F9-D28411392ABF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9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D5C4-C9C0-4661-A634-D72CAA2C51BD}" type="datetime1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F167-E5FE-42F1-95CF-41F9503896A5}" type="datetime1">
              <a:rPr lang="ru-RU" smtClean="0"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0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9E0A-6760-494A-A528-79AD5B49A0BA}" type="datetime1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4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6A1B-07CC-44A8-A340-68F00E28B12F}" type="datetime1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2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8459-68B0-4BC8-87D9-DB46568C94AA}" type="datetime1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1F-B692-4F30-BEBB-52B656A817FC}" type="datetime1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1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7043-A8AC-4C1B-9B07-39335847C2BE}" type="datetime1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DB64B-02EF-41F7-95E3-4CB1963AF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090" y="757651"/>
            <a:ext cx="10834370" cy="244782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710"/>
              </a:spcAft>
            </a:pPr>
            <a:r>
              <a:rPr lang="ru-RU" sz="4400" b="1" dirty="0">
                <a:ea typeface="Times New Roman" panose="02020603050405020304" pitchFamily="18" charset="0"/>
              </a:rPr>
              <a:t>П</a:t>
            </a:r>
            <a:r>
              <a:rPr lang="ru-RU" sz="4400" b="1" dirty="0">
                <a:effectLst/>
                <a:ea typeface="Times New Roman" panose="02020603050405020304" pitchFamily="18" charset="0"/>
              </a:rPr>
              <a:t>ортал дистанционной реабилитации ПИМУ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44587"/>
            <a:ext cx="9144000" cy="1655762"/>
          </a:xfrm>
        </p:spPr>
        <p:txBody>
          <a:bodyPr/>
          <a:lstStyle/>
          <a:p>
            <a:r>
              <a:rPr lang="ru-RU" dirty="0" smtClean="0"/>
              <a:t>Руководитель проекта: </a:t>
            </a:r>
            <a:r>
              <a:rPr lang="ru-RU" dirty="0"/>
              <a:t>Шейко Геннадий Евгеньевич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07" y="0"/>
            <a:ext cx="1417617" cy="144470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06" y="5773684"/>
            <a:ext cx="2539373" cy="500310"/>
          </a:xfrm>
          <a:prstGeom prst="rect">
            <a:avLst/>
          </a:prstGeom>
        </p:spPr>
      </p:pic>
      <p:sp>
        <p:nvSpPr>
          <p:cNvPr id="8" name="Заголовок 6"/>
          <p:cNvSpPr txBox="1"/>
          <p:nvPr/>
        </p:nvSpPr>
        <p:spPr>
          <a:xfrm>
            <a:off x="147478" y="5691329"/>
            <a:ext cx="3532911" cy="6650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ДОСТУПНАЯ </a:t>
            </a:r>
          </a:p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РЕАБИЛИТАЦИЯ</a:t>
            </a:r>
          </a:p>
        </p:txBody>
      </p:sp>
      <p:sp>
        <p:nvSpPr>
          <p:cNvPr id="9" name="Объект 26"/>
          <p:cNvSpPr txBox="1"/>
          <p:nvPr/>
        </p:nvSpPr>
        <p:spPr>
          <a:xfrm>
            <a:off x="147478" y="6314076"/>
            <a:ext cx="4413045" cy="298275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стратегический проект</a:t>
            </a:r>
            <a:endParaRPr lang="ru-RU" sz="1100" b="0" dirty="0">
              <a:solidFill>
                <a:srgbClr val="EA0A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Заголовок 6"/>
          <p:cNvSpPr txBox="1"/>
          <p:nvPr/>
        </p:nvSpPr>
        <p:spPr>
          <a:xfrm>
            <a:off x="28576" y="75348"/>
            <a:ext cx="3651813" cy="1240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РИВОЛЖСКИЙ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b="1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ССЛЕДОВАТЕЛЬСКИЙ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b="1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ЕДИЦИНСКИЙ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b="1" dirty="0">
                <a:solidFill>
                  <a:srgbClr val="EA0A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352699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10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91" y="2584650"/>
            <a:ext cx="1884999" cy="2666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FCDCFE-A512-46AE-9578-7866F32A2167}"/>
              </a:ext>
            </a:extLst>
          </p:cNvPr>
          <p:cNvSpPr txBox="1"/>
          <p:nvPr/>
        </p:nvSpPr>
        <p:spPr>
          <a:xfrm>
            <a:off x="119742" y="818461"/>
            <a:ext cx="11733525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17970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дистанционной физической реабилитации в Российской Федерации на третьем этапе медицинской реабилитации: состояние вопроса и собственный опыт»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17970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Авторы: Шейко Г.Е., Белова А.Н., Карякин Н.Н., Даминов В.Д., Шабанова М.А., Ананьев Р.Д.,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Сушин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В.О., Воробьева О.В.</a:t>
            </a:r>
            <a:r>
              <a:rPr lang="ru-RU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17970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065A3FE1-9E3F-4BFE-A7B9-6D120D27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617"/>
            <a:ext cx="10515600" cy="4767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Краткий обзор + собственный опыт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D5582D-909B-4FA3-BC64-3284A0FA424C}"/>
              </a:ext>
            </a:extLst>
          </p:cNvPr>
          <p:cNvSpPr txBox="1"/>
          <p:nvPr/>
        </p:nvSpPr>
        <p:spPr>
          <a:xfrm>
            <a:off x="6627787" y="5480516"/>
            <a:ext cx="2808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РИНЦ, ВАК, </a:t>
            </a:r>
            <a:r>
              <a:rPr lang="en-US" dirty="0"/>
              <a:t>Scopus</a:t>
            </a:r>
            <a:endParaRPr lang="ru-RU" dirty="0"/>
          </a:p>
          <a:p>
            <a:pPr algn="ctr"/>
            <a:r>
              <a:rPr lang="ru-RU" dirty="0"/>
              <a:t>ИФ – 1,095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2C6451-ECA0-4422-B913-C6A215BC7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32" y="2275631"/>
            <a:ext cx="4425643" cy="40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3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0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Размещение информации на сайте института травматологии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FF6CBA-34CF-4006-8AEA-5C2D3667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535" y="1319530"/>
            <a:ext cx="6944945" cy="4784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38BBAB-4D33-424D-9C50-9DDCA1FFCD34}"/>
              </a:ext>
            </a:extLst>
          </p:cNvPr>
          <p:cNvSpPr txBox="1"/>
          <p:nvPr/>
        </p:nvSpPr>
        <p:spPr>
          <a:xfrm>
            <a:off x="2540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URL</a:t>
            </a:r>
            <a:r>
              <a:rPr lang="ru-RU" dirty="0"/>
              <a:t>: </a:t>
            </a:r>
            <a:r>
              <a:rPr lang="en-US" dirty="0"/>
              <a:t>http://www.nniito.ru/?id=21818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88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Размещение информации на сайте института реабилитации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12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7DD7A8-3266-4483-BE74-2E25D2DE8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22" y="1592509"/>
            <a:ext cx="11389958" cy="4192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3A84D3-4782-4AA2-9681-051F4ED1A93A}"/>
              </a:ext>
            </a:extLst>
          </p:cNvPr>
          <p:cNvSpPr txBox="1"/>
          <p:nvPr/>
        </p:nvSpPr>
        <p:spPr>
          <a:xfrm>
            <a:off x="228301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URL</a:t>
            </a:r>
            <a:r>
              <a:rPr lang="ru-RU" dirty="0"/>
              <a:t>: </a:t>
            </a:r>
            <a:r>
              <a:rPr lang="en-US" dirty="0"/>
              <a:t>https://rehabilitation.pimunn.ru/remote-rehabilitation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6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CACE3-C643-40A7-B552-BD927343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20675"/>
            <a:ext cx="10515600" cy="1325563"/>
          </a:xfrm>
        </p:spPr>
        <p:txBody>
          <a:bodyPr/>
          <a:lstStyle/>
          <a:p>
            <a:r>
              <a:rPr lang="ru-RU" b="1" dirty="0"/>
              <a:t>СМИ, новости ПИМУ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F780CE-9932-4417-B1ED-F4ED838E7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1D5AB2-307D-48CA-AA93-76A3EDE6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3A400E-ADA1-4251-ABA5-6C14A6FC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365125"/>
            <a:ext cx="6610350" cy="6438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DC4D05-220A-4C2B-95CE-AED0174E4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1574800"/>
            <a:ext cx="4775681" cy="45226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A9B0AC-F4E6-4E1D-B109-CB6B0D6B2D34}"/>
              </a:ext>
            </a:extLst>
          </p:cNvPr>
          <p:cNvSpPr txBox="1"/>
          <p:nvPr/>
        </p:nvSpPr>
        <p:spPr>
          <a:xfrm>
            <a:off x="121920" y="6537325"/>
            <a:ext cx="6151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URL: https://nauka.tass.ru/nauka/18419299?ysclid=llpko6tp3z8151894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278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" y="50607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Информационные стенды и листовки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14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85180F-4AA3-4CBB-AE8B-9585DCA25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185" y="2711893"/>
            <a:ext cx="2526193" cy="35577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B777A6-1AB6-457C-A602-BD30EE802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39" y="1132330"/>
            <a:ext cx="2526193" cy="35577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48F2B8-EF1E-4F02-B2A0-856810BCC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1609600"/>
            <a:ext cx="7249112" cy="41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8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40" y="0"/>
            <a:ext cx="10515600" cy="887572"/>
          </a:xfrm>
        </p:spPr>
        <p:txBody>
          <a:bodyPr/>
          <a:lstStyle/>
          <a:p>
            <a:pPr algn="ctr"/>
            <a:r>
              <a:rPr lang="ru-RU" b="1" dirty="0"/>
              <a:t>Договор на услугу, </a:t>
            </a:r>
            <a:r>
              <a:rPr lang="ru-RU" b="1" dirty="0" err="1"/>
              <a:t>эквайринг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15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5B08B6-AEA2-4583-A7AD-7BFCEF3E7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10" y="1614726"/>
            <a:ext cx="5135018" cy="38594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B07458-A570-468D-A512-5D54D9547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88" y="1140699"/>
            <a:ext cx="2475452" cy="55010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8DC822-FABB-4E3C-9027-5E2CE2F99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70" y="1405652"/>
            <a:ext cx="2337220" cy="51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0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0956D-56E9-4CEA-AC42-4541CAAB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67589"/>
            <a:ext cx="11743944" cy="6468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Что требуется пациенту для прохождения дистанционной реабилитации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540D2-9270-4E1C-A19C-567497CB7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914401"/>
            <a:ext cx="8583168" cy="5676010"/>
          </a:xfrm>
        </p:spPr>
        <p:txBody>
          <a:bodyPr>
            <a:normAutofit fontScale="92500" lnSpcReduction="20000"/>
          </a:bodyPr>
          <a:lstStyle/>
          <a:p>
            <a:pPr marL="342900" marR="2286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91465" algn="l"/>
                <a:tab pos="2301240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отребуется </a:t>
            </a:r>
            <a:r>
              <a:rPr lang="ru-RU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доступ к сети Интернет, наличие и умение пользоваться одним из перечисленных устройств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смартфон, персональный компьютер, ноутбук, планшет или смарт-телевизор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интегрированным интернетом и интерактивными функциями).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Находясь дома, пациент </a:t>
            </a:r>
            <a:r>
              <a:rPr lang="ru-RU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получает на свой </a:t>
            </a:r>
            <a:r>
              <a:rPr lang="en-US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логин, пароль и ссылку на сайт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дистанционной реабилитации. </a:t>
            </a:r>
          </a:p>
          <a:p>
            <a:pPr marL="342900" marR="2286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91465" algn="l"/>
                <a:tab pos="2301240" algn="l"/>
              </a:tabLst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24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пройти по ссылке и внести предоставленный логин и пароль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Специалист заранее подготовит для Вас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курс дистанционной реабилитации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который будет включать комплекс видеороликов с демонстрацией правильной техники выполнения физических упражнений, опросники для самоконтроля и различные информационные материалы.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При возникновении вопросов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 </a:t>
            </a:r>
            <a:r>
              <a:rPr lang="ru-RU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чат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 а также </a:t>
            </a:r>
            <a:r>
              <a:rPr lang="ru-RU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контактный телефон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9DBFE-6DB5-40A4-BBFA-8BAFBC04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E24DD-D25B-416C-9ADF-FA6E8511BA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482" y="1755393"/>
            <a:ext cx="2646490" cy="3035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85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8759C-941D-4070-AACB-7E2FD11D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получить услугу: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51320-39CD-4109-9B52-D2C86248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762001"/>
            <a:ext cx="11155680" cy="4307840"/>
          </a:xfrm>
        </p:spPr>
        <p:txBody>
          <a:bodyPr>
            <a:normAutofit fontScale="92500"/>
          </a:bodyPr>
          <a:lstStyle/>
          <a:p>
            <a:pPr marL="342900" marR="250825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пациент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ранее консультировался или проходил лечение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(реабилитацию) в Университетской клинике ПИМУ – необходимо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позвонить администратору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(Болотова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Аксана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Николаевна) +7(831) 422-20-30 или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руководителю проекта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(Шейко Геннадий Евгеньевич) +7(987) 536-40-40, либо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записаться через электронную форму обращения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сайте ПИМУ, или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через чат-бот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Telegram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250825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пациент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ранее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 обращался в Университетскую клинику ПИМУ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необходимо записаться на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прием к врачу-реабилитологу или врачу ЛФК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спортивной медицины, или травматологу-ортопеду, или нейрохирургу, или неврологу (институт травматологии: +7(831) 422-13-30; институт реабилитации: +7(831)422-20-30; +7 904 064 93 73; электронная форма записи на сайте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ПИМУ; или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через чат-бот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Telegram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0825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AB56E0-DA33-4B98-8EB4-2E1A251D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 descr="Логотип-ПИМУ">
            <a:extLst>
              <a:ext uri="{FF2B5EF4-FFF2-40B4-BE49-F238E27FC236}">
                <a16:creationId xmlns:a16="http://schemas.microsoft.com/office/drawing/2014/main" id="{2C2F9D69-093A-4AE7-96D4-7D576FC43E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96" y="4823728"/>
            <a:ext cx="3436144" cy="15840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3B3611-55A6-4992-9F1D-F5AF331A9B88}"/>
              </a:ext>
            </a:extLst>
          </p:cNvPr>
          <p:cNvSpPr txBox="1"/>
          <p:nvPr/>
        </p:nvSpPr>
        <p:spPr>
          <a:xfrm>
            <a:off x="467360" y="4823728"/>
            <a:ext cx="7762240" cy="1272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50825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Контакты:</a:t>
            </a:r>
          </a:p>
          <a:p>
            <a:pPr marL="342900" marR="250825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 </a:t>
            </a:r>
            <a:r>
              <a:rPr lang="ru-RU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Шейко Геннадий Евгеньевич +7(987) 536-40-40</a:t>
            </a:r>
          </a:p>
          <a:p>
            <a:pPr marL="342900" marR="250825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Администратор Болотова </a:t>
            </a:r>
            <a:r>
              <a:rPr lang="ru-RU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Аксана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Николаевна +7(831) 422-20-30</a:t>
            </a:r>
          </a:p>
        </p:txBody>
      </p:sp>
    </p:spTree>
    <p:extLst>
      <p:ext uri="{BB962C8B-B14F-4D97-AF65-F5344CB8AC3E}">
        <p14:creationId xmlns:p14="http://schemas.microsoft.com/office/powerpoint/2010/main" val="308699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D2024-CD00-42C8-8ADC-DE34AB08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142751"/>
            <a:ext cx="10515600" cy="1325563"/>
          </a:xfrm>
        </p:spPr>
        <p:txBody>
          <a:bodyPr/>
          <a:lstStyle/>
          <a:p>
            <a:r>
              <a:rPr lang="ru-RU" b="1" dirty="0"/>
              <a:t>Пример оформления рекомендации: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68A5C-5A98-4080-B212-A541BD7BA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626379"/>
            <a:ext cx="11069320" cy="2087685"/>
          </a:xfrm>
        </p:spPr>
        <p:txBody>
          <a:bodyPr>
            <a:normAutofit fontScale="92500"/>
          </a:bodyPr>
          <a:lstStyle/>
          <a:p>
            <a:r>
              <a:rPr lang="ru-RU" sz="3000" b="1" i="1" dirty="0"/>
              <a:t>К</a:t>
            </a:r>
            <a:r>
              <a:rPr lang="ru-RU" sz="3000" b="1" i="1" dirty="0" smtClean="0"/>
              <a:t>урс </a:t>
            </a:r>
            <a:r>
              <a:rPr lang="ru-RU" sz="3000" b="1" i="1" dirty="0"/>
              <a:t>дистанционной реабилитации на портале ПИМУ - «Степс </a:t>
            </a:r>
            <a:r>
              <a:rPr lang="ru-RU" sz="3000" b="1" i="1" dirty="0" err="1"/>
              <a:t>реабил</a:t>
            </a:r>
            <a:r>
              <a:rPr lang="ru-RU" sz="3000" b="1" i="1" dirty="0"/>
              <a:t>» </a:t>
            </a:r>
            <a:r>
              <a:rPr lang="ru-RU" sz="3000" dirty="0"/>
              <a:t>с</a:t>
            </a:r>
            <a:r>
              <a:rPr lang="ru-RU" sz="3000" dirty="0" smtClean="0"/>
              <a:t> </a:t>
            </a:r>
            <a:r>
              <a:rPr lang="ru-RU" sz="3000" dirty="0"/>
              <a:t>целью снижения выраженности/купирования болевого синдрома, улучшения двигательных функций и профилактики осложнений рекомендуется </a:t>
            </a:r>
            <a:r>
              <a:rPr lang="ru-RU" sz="3000" dirty="0" smtClean="0"/>
              <a:t>(</a:t>
            </a:r>
            <a:r>
              <a:rPr lang="ru-RU" sz="3000" dirty="0"/>
              <a:t>контакты: 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Шейко Геннадий Евгеньевич +7(987) 536-40-40, Болотова </a:t>
            </a:r>
            <a:r>
              <a:rPr lang="ru-RU" sz="3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Аксана</a:t>
            </a:r>
            <a:r>
              <a:rPr lang="ru-R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Николаевна +7(831) 422-20-30)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04CF4E-0042-4288-B90C-1E369EFF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18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8E0D6A-4D27-4D15-91C2-BB4625388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80" y="4109076"/>
            <a:ext cx="2306320" cy="22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3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Благодарю за внимание!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48" y="1825625"/>
            <a:ext cx="4268903" cy="435133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1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26E445-FBE3-43F2-8BAA-AEDCEC7A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4B0DA2-705E-4956-ABD2-9BD7CF4F2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6428"/>
            <a:ext cx="3336758" cy="48084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FE6B1E-44B9-413C-B2D6-C7021373E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820" y="2448899"/>
            <a:ext cx="3141530" cy="18032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DB83C4-4B26-45B3-A0F5-387432ECF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527" y="4429881"/>
            <a:ext cx="3268117" cy="19264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AB39AD-3711-4295-A253-922F9C8DE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4213" y="243190"/>
            <a:ext cx="1190501" cy="5378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1A3B66-19EE-4727-8C5D-11A7E172CBED}"/>
              </a:ext>
            </a:extLst>
          </p:cNvPr>
          <p:cNvSpPr txBox="1"/>
          <p:nvPr/>
        </p:nvSpPr>
        <p:spPr>
          <a:xfrm>
            <a:off x="1840231" y="50457"/>
            <a:ext cx="9003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Инициатива на тему «Разработка модели оказания дистанционной реабилитационной помощи лицам с двигательными нарушениями в рамках третьего этапа медицинской реабилитации с использованием платформы цифровой реабилитации»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25B62F-DA11-4639-ACB4-EEA1D8981C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9" y="354188"/>
            <a:ext cx="1656032" cy="3262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08F5BE-951F-4A37-BC7D-51F98D0264B3}"/>
              </a:ext>
            </a:extLst>
          </p:cNvPr>
          <p:cNvSpPr txBox="1"/>
          <p:nvPr/>
        </p:nvSpPr>
        <p:spPr>
          <a:xfrm>
            <a:off x="292483" y="1306281"/>
            <a:ext cx="10829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Соглашение о сотрудничестве от 30.01.2023 года ФГБОУ ВО «ПИМУ» Минздрава России – ООО «СТЕПС РЕАБИЛ»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42AE988-3130-4E7E-A504-167A1967FC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271" y="2296002"/>
            <a:ext cx="2887434" cy="44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1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E92EF4-7FAB-4D5E-932F-57AD8359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40AE94-8BB2-4966-9398-46BBEBA6B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32" y="243190"/>
            <a:ext cx="2306831" cy="1042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F6214A-ABFE-4347-BD3A-4F32668C3C7C}"/>
              </a:ext>
            </a:extLst>
          </p:cNvPr>
          <p:cNvSpPr txBox="1"/>
          <p:nvPr/>
        </p:nvSpPr>
        <p:spPr>
          <a:xfrm>
            <a:off x="362815" y="1319398"/>
            <a:ext cx="116567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ООО Центр цифровых технологий «Степс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Реабил</a:t>
            </a:r>
            <a:r>
              <a:rPr lang="ru-RU" sz="1800" dirty="0">
                <a:effectLst/>
                <a:ea typeface="Calibri" panose="020F0502020204030204" pitchFamily="34" charset="0"/>
              </a:rPr>
              <a:t>» в 2018 г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создала и ввела в эксплуатацию п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латформу «</a:t>
            </a:r>
            <a:r>
              <a:rPr lang="ru-R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Steps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Re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ru-R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»</a:t>
            </a:r>
          </a:p>
          <a:p>
            <a:r>
              <a:rPr lang="ru-RU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Состоит из 2-х частей: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видеотеки с более чем 3000 видеофайлов с упражнениями для коррекции нарушенных функций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программного обеспечения «Программа развития физической активности и улучшения функционального состояния Степс </a:t>
            </a:r>
            <a:r>
              <a:rPr lang="ru-RU" sz="1800" b="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Реабил</a:t>
            </a:r>
            <a:r>
              <a:rPr lang="ru-RU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» (свидетельство о государственной регистрации программы для ЭВМ № </a:t>
            </a:r>
            <a:r>
              <a:rPr lang="en-US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RU</a:t>
            </a:r>
            <a:r>
              <a:rPr lang="ru-RU" sz="1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2018662562, дата государственной 11.10.2018 г.).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D5FBB7-DB69-4B7C-9E15-7BFBB306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99" y="3429000"/>
            <a:ext cx="6155363" cy="33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49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5BDF851-638C-4E1B-AE87-C4F59032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621" y="863025"/>
            <a:ext cx="3087179" cy="16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0B541-ADBA-4891-ABDF-E47F5EB8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2002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Платформа «Степс </a:t>
            </a:r>
            <a:r>
              <a:rPr lang="ru-RU" sz="31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Реабил</a:t>
            </a:r>
            <a:r>
              <a:rPr lang="ru-RU" sz="3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 прошла апробацию и в последствии успешно применяется в ведущих учреждениях Министерства здравоохранения Российской Федерации: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3CAF1-9097-4702-876D-E0F770B0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740126"/>
            <a:ext cx="8192585" cy="498134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Федеральное государственное бюджетное учреждение «Национальный медико-хирургический центр им. </a:t>
            </a:r>
            <a:r>
              <a:rPr lang="ru-RU" dirty="0" err="1"/>
              <a:t>Н.И.Пирогова</a:t>
            </a:r>
            <a:r>
              <a:rPr lang="ru-RU" dirty="0"/>
              <a:t>» Министерства здравоохранения Российской Федерации</a:t>
            </a:r>
          </a:p>
          <a:p>
            <a:r>
              <a:rPr lang="ru-RU" dirty="0"/>
              <a:t>Федеральное государственное автономное учреждение «Национальный медицинский исследовательский центр «Лечебно-реабилитационный центр» Министерства здравоохранения Российской Федерации</a:t>
            </a:r>
          </a:p>
          <a:p>
            <a:r>
              <a:rPr lang="ru-RU" dirty="0"/>
              <a:t>Федеральное государственное бюджетное учреждение «Федеральный центр мозга и </a:t>
            </a:r>
            <a:r>
              <a:rPr lang="ru-RU" dirty="0" err="1"/>
              <a:t>нейротехнологий</a:t>
            </a:r>
            <a:r>
              <a:rPr lang="ru-RU" dirty="0"/>
              <a:t>» Федерального медико-биологического агентства</a:t>
            </a:r>
          </a:p>
          <a:p>
            <a:r>
              <a:rPr lang="ru-RU" dirty="0"/>
              <a:t>Клиника Федерального государственного бюджетного образовательного учреждения высшего образования «Ивановская государственная медицинская академия» Министерства здравоохранения Российской Федерации</a:t>
            </a:r>
          </a:p>
          <a:p>
            <a:r>
              <a:rPr lang="ru-RU" dirty="0"/>
              <a:t>Центр комплексной реабилитации инвалидов, Пермь</a:t>
            </a:r>
          </a:p>
          <a:p>
            <a:r>
              <a:rPr lang="ru-RU" dirty="0"/>
              <a:t>Московский научно-практический  центр медицинской реабилитации, восстановительной и спортивной медицины ДЗ Москвы.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2235B4-AB58-4D22-B4FB-9B7C90CA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4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CB9D72-042B-4E80-B5E2-3B3E1B93C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13" y="2015143"/>
            <a:ext cx="1386844" cy="1203963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960448D-6FDC-44A0-8075-5451C39C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225" y="2942904"/>
            <a:ext cx="1342617" cy="134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FD70C29-8A09-481A-A9B9-AEAB6FF5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842" y="3821088"/>
            <a:ext cx="1200341" cy="12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21CC2A-55D0-4BE3-BE5F-3C2CB44B0A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27" y="4582385"/>
            <a:ext cx="1083811" cy="1083811"/>
          </a:xfrm>
          <a:prstGeom prst="rect">
            <a:avLst/>
          </a:prstGeom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9DFE1609-5330-41D1-B6E8-A21C191D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864225"/>
            <a:ext cx="35814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7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26E445-FBE3-43F2-8BAA-AEDCEC7A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5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AB39AD-3711-4295-A253-922F9C8DE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213" y="243190"/>
            <a:ext cx="1190501" cy="5378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1A3B66-19EE-4727-8C5D-11A7E172CBED}"/>
              </a:ext>
            </a:extLst>
          </p:cNvPr>
          <p:cNvSpPr txBox="1"/>
          <p:nvPr/>
        </p:nvSpPr>
        <p:spPr>
          <a:xfrm>
            <a:off x="1840231" y="50457"/>
            <a:ext cx="9003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Инициатива на тему «Разработка модели оказания дистанционной реабилитационной помощи лицам с двигательными нарушениями в рамках третьего этапа медицинской реабилитации с использованием платформы цифровой реабилитации»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25B62F-DA11-4639-ACB4-EEA1D8981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9" y="354188"/>
            <a:ext cx="1656032" cy="3262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08F5BE-951F-4A37-BC7D-51F98D0264B3}"/>
              </a:ext>
            </a:extLst>
          </p:cNvPr>
          <p:cNvSpPr txBox="1"/>
          <p:nvPr/>
        </p:nvSpPr>
        <p:spPr>
          <a:xfrm>
            <a:off x="184199" y="1065012"/>
            <a:ext cx="108299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Договор на </a:t>
            </a:r>
            <a:r>
              <a:rPr lang="ru-RU" sz="2400" b="1" dirty="0">
                <a:latin typeface="+mn-lt"/>
              </a:rPr>
              <a:t>создание блока «Ортопедия»</a:t>
            </a:r>
            <a:r>
              <a:rPr lang="ru-RU" sz="1800" dirty="0">
                <a:latin typeface="+mn-lt"/>
              </a:rPr>
              <a:t> №23С-812 от 04.04.2023 года – ФГБОУ ВО «ПИМУ» Минздрава России – ООО «СТЕПС РЕАБИЛ»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11FA91-8AFC-4EF1-B5A8-EB3F0B920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391" y="2019011"/>
            <a:ext cx="2930242" cy="43373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B52DF6-CA1C-450D-99D5-4B0D2811F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168" y="2188227"/>
            <a:ext cx="3528441" cy="42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6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EF1901-BF19-4C26-9113-F06A7461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674FDB-F192-496D-B223-2D8B30C91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55" y="136525"/>
            <a:ext cx="9787890" cy="44121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7F337E-8E3A-4CF3-A4F1-C84B32210E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07" y="5154930"/>
            <a:ext cx="6886893" cy="11442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D0791F6-522A-4B46-BC55-1AC776B67C9B}"/>
              </a:ext>
            </a:extLst>
          </p:cNvPr>
          <p:cNvCxnSpPr>
            <a:cxnSpLocks/>
          </p:cNvCxnSpPr>
          <p:nvPr/>
        </p:nvCxnSpPr>
        <p:spPr>
          <a:xfrm>
            <a:off x="4572000" y="4133088"/>
            <a:ext cx="1669542" cy="10218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0204" y="6488668"/>
            <a:ext cx="5334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URL</a:t>
            </a:r>
            <a:r>
              <a:rPr lang="ru-RU" smtClean="0"/>
              <a:t>: https</a:t>
            </a:r>
            <a:r>
              <a:rPr lang="ru-RU" dirty="0"/>
              <a:t>://pimunn.stepsreabil.com/doctor/login.php</a:t>
            </a:r>
          </a:p>
        </p:txBody>
      </p:sp>
    </p:spTree>
    <p:extLst>
      <p:ext uri="{BB962C8B-B14F-4D97-AF65-F5344CB8AC3E}">
        <p14:creationId xmlns:p14="http://schemas.microsoft.com/office/powerpoint/2010/main" val="340890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EBAA0-B506-418B-B21C-105DD9CF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5" y="-223874"/>
            <a:ext cx="10515600" cy="1325563"/>
          </a:xfrm>
        </p:spPr>
        <p:txBody>
          <a:bodyPr/>
          <a:lstStyle/>
          <a:p>
            <a:r>
              <a:rPr lang="ru-RU" b="1" dirty="0"/>
              <a:t>Блок «Ортопедия» включает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C5900-7248-4661-8CDB-F752F5DAF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85" y="886015"/>
            <a:ext cx="8492002" cy="19224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522 видеоролика с демонстрацией выполнения физических упражнений для реабилитации пациентов с заболеваниями </a:t>
            </a:r>
            <a:r>
              <a:rPr lang="ru-RU" b="1" i="1" dirty="0"/>
              <a:t>коленного и тазобедренного сустава</a:t>
            </a:r>
          </a:p>
          <a:p>
            <a:r>
              <a:rPr lang="ru-RU" dirty="0"/>
              <a:t>Оценочные средства (шкалы, тесты и опросники)</a:t>
            </a:r>
          </a:p>
          <a:p>
            <a:r>
              <a:rPr lang="ru-RU" dirty="0"/>
              <a:t>Информационные материалы для пациента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83033F-D188-4866-8D50-A29BFDB1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F84CD6-BB3E-42E5-82BE-F49ECF1130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87" y="235367"/>
            <a:ext cx="2960342" cy="1615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465E32-93F7-4D10-987B-644C3E9992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72" y="2355589"/>
            <a:ext cx="2460172" cy="265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7839F5-64D6-4DF6-8E5A-E851F2C9E8B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7" y="2612571"/>
            <a:ext cx="6053030" cy="401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F34B62-CF23-45CB-92BF-907FF98D066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4" y="3153926"/>
            <a:ext cx="2109516" cy="3104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61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6C482-10FC-478A-AA08-9501EA57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25BB8-92BB-4329-95A9-1F54CCC4C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7" y="1097280"/>
            <a:ext cx="12119563" cy="5190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706714-E326-427E-8FA9-C3CA612C4C9B}"/>
              </a:ext>
            </a:extLst>
          </p:cNvPr>
          <p:cNvSpPr txBox="1"/>
          <p:nvPr/>
        </p:nvSpPr>
        <p:spPr>
          <a:xfrm>
            <a:off x="2390068" y="136525"/>
            <a:ext cx="8436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Оценочные средства (шкалы, тесты и опросники)</a:t>
            </a:r>
          </a:p>
        </p:txBody>
      </p:sp>
    </p:spTree>
    <p:extLst>
      <p:ext uri="{BB962C8B-B14F-4D97-AF65-F5344CB8AC3E}">
        <p14:creationId xmlns:p14="http://schemas.microsoft.com/office/powerpoint/2010/main" val="121191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25FA8-13D5-4874-A64E-4F152A66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617"/>
            <a:ext cx="10515600" cy="4767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Нарративный обзор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DF7AC6-0BF8-458A-B2AD-775C8CBB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21" y="820808"/>
            <a:ext cx="9884733" cy="178620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Теленейрореабилитация</a:t>
            </a:r>
            <a:r>
              <a:rPr lang="ru-RU" dirty="0"/>
              <a:t>: возможности, эффективность и препятствия» </a:t>
            </a:r>
          </a:p>
          <a:p>
            <a:r>
              <a:rPr lang="ru-RU" dirty="0"/>
              <a:t>Авторы: Белова А.Н., Кузнецов А.Н., </a:t>
            </a:r>
            <a:r>
              <a:rPr lang="ru-RU" dirty="0" err="1"/>
              <a:t>Сушин</a:t>
            </a:r>
            <a:r>
              <a:rPr lang="ru-RU" dirty="0"/>
              <a:t> В.О., </a:t>
            </a:r>
            <a:r>
              <a:rPr lang="ru-RU" dirty="0" err="1"/>
              <a:t>Резенова</a:t>
            </a:r>
            <a:r>
              <a:rPr lang="ru-RU" dirty="0"/>
              <a:t> А.М., Шабанова М.А., Шейко Г.Е., Ананьев Р.Д.</a:t>
            </a:r>
          </a:p>
          <a:p>
            <a:r>
              <a:rPr lang="ru-RU" dirty="0"/>
              <a:t>Направлена в полном переводе на англ. язык</a:t>
            </a:r>
            <a:r>
              <a:rPr lang="en-US" dirty="0"/>
              <a:t> </a:t>
            </a:r>
            <a:r>
              <a:rPr lang="ru-RU" dirty="0"/>
              <a:t>в Российский медико-биологический вестник им. акад. И.П. Павлова 29.04.2023 года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66A27A-83B8-487D-9860-BF43EB9F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B64B-02EF-41F7-95E3-4CB1963AF09C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00A581-23F6-40DC-A354-94BEE0A24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01" y="344071"/>
            <a:ext cx="1810378" cy="25633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B40FF1-7D77-4D70-846C-332CA4F23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87" y="2740040"/>
            <a:ext cx="2432905" cy="36572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969769-8B1F-4402-8A29-FAC800D19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085" y="2699076"/>
            <a:ext cx="2557127" cy="3698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C5602D-5624-4A5A-90A3-58684DE56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815" y="2642606"/>
            <a:ext cx="2743200" cy="36592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CFF488-EEF9-44F0-BC8F-ED6433FB9EE8}"/>
              </a:ext>
            </a:extLst>
          </p:cNvPr>
          <p:cNvSpPr txBox="1"/>
          <p:nvPr/>
        </p:nvSpPr>
        <p:spPr>
          <a:xfrm>
            <a:off x="10319658" y="2999504"/>
            <a:ext cx="15697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РИНЦ, ВАК, </a:t>
            </a:r>
            <a:r>
              <a:rPr lang="en-US" dirty="0"/>
              <a:t>Scopus</a:t>
            </a:r>
            <a:endParaRPr lang="ru-RU" dirty="0"/>
          </a:p>
          <a:p>
            <a:r>
              <a:rPr lang="ru-RU" dirty="0"/>
              <a:t>ИФ – 1,009</a:t>
            </a:r>
          </a:p>
        </p:txBody>
      </p:sp>
    </p:spTree>
    <p:extLst>
      <p:ext uri="{BB962C8B-B14F-4D97-AF65-F5344CB8AC3E}">
        <p14:creationId xmlns:p14="http://schemas.microsoft.com/office/powerpoint/2010/main" val="2191756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3275</TotalTime>
  <Words>944</Words>
  <Application>Microsoft Office PowerPoint</Application>
  <PresentationFormat>Широкоэкранный</PresentationFormat>
  <Paragraphs>106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Verdana</vt:lpstr>
      <vt:lpstr>Тема Office</vt:lpstr>
      <vt:lpstr>Портал дистанционной реабилитации ПИМУ</vt:lpstr>
      <vt:lpstr>Презентация PowerPoint</vt:lpstr>
      <vt:lpstr>Презентация PowerPoint</vt:lpstr>
      <vt:lpstr>Платформа «Степс Реабил» прошла апробацию и в последствии успешно применяется в ведущих учреждениях Министерства здравоохранения Российской Федерации:</vt:lpstr>
      <vt:lpstr>Презентация PowerPoint</vt:lpstr>
      <vt:lpstr>Презентация PowerPoint</vt:lpstr>
      <vt:lpstr>Блок «Ортопедия» включает</vt:lpstr>
      <vt:lpstr>Презентация PowerPoint</vt:lpstr>
      <vt:lpstr>Нарративный обзор</vt:lpstr>
      <vt:lpstr>Краткий обзор + собственный опыт</vt:lpstr>
      <vt:lpstr>Размещение информации на сайте института травматологии</vt:lpstr>
      <vt:lpstr>Размещение информации на сайте института реабилитации</vt:lpstr>
      <vt:lpstr>СМИ, новости ПИМУ</vt:lpstr>
      <vt:lpstr>Информационные стенды и листовки</vt:lpstr>
      <vt:lpstr>Договор на услугу, эквайринг</vt:lpstr>
      <vt:lpstr>Что требуется пациенту для прохождения дистанционной реабилитации</vt:lpstr>
      <vt:lpstr>Как получить услугу:</vt:lpstr>
      <vt:lpstr>Пример оформления рекомендации: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интернет-платформы и сервисных программ для оказания дистанционной физической реабилитации лицам с двигательными нарушениями.</dc:title>
  <dc:creator>Шейко Геннадий Евгеньевич</dc:creator>
  <cp:lastModifiedBy>Шейко Геннадий Евгеньевич</cp:lastModifiedBy>
  <cp:revision>291</cp:revision>
  <dcterms:created xsi:type="dcterms:W3CDTF">2022-10-31T06:47:23Z</dcterms:created>
  <dcterms:modified xsi:type="dcterms:W3CDTF">2023-09-11T16:19:02Z</dcterms:modified>
</cp:coreProperties>
</file>